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44"/>
  </p:notesMasterIdLst>
  <p:sldIdLst>
    <p:sldId id="258" r:id="rId2"/>
    <p:sldId id="263" r:id="rId3"/>
    <p:sldId id="264" r:id="rId4"/>
    <p:sldId id="265" r:id="rId5"/>
    <p:sldId id="269" r:id="rId6"/>
    <p:sldId id="267" r:id="rId7"/>
    <p:sldId id="268" r:id="rId8"/>
    <p:sldId id="270" r:id="rId9"/>
    <p:sldId id="271" r:id="rId10"/>
    <p:sldId id="272" r:id="rId11"/>
    <p:sldId id="273" r:id="rId12"/>
    <p:sldId id="274" r:id="rId13"/>
    <p:sldId id="275" r:id="rId14"/>
    <p:sldId id="276" r:id="rId15"/>
    <p:sldId id="277" r:id="rId16"/>
    <p:sldId id="278" r:id="rId17"/>
    <p:sldId id="279" r:id="rId18"/>
    <p:sldId id="280" r:id="rId19"/>
    <p:sldId id="281" r:id="rId20"/>
    <p:sldId id="282" r:id="rId21"/>
    <p:sldId id="283" r:id="rId22"/>
    <p:sldId id="284" r:id="rId23"/>
    <p:sldId id="285" r:id="rId24"/>
    <p:sldId id="286" r:id="rId25"/>
    <p:sldId id="287" r:id="rId26"/>
    <p:sldId id="290" r:id="rId27"/>
    <p:sldId id="288" r:id="rId28"/>
    <p:sldId id="289" r:id="rId29"/>
    <p:sldId id="291" r:id="rId30"/>
    <p:sldId id="292" r:id="rId31"/>
    <p:sldId id="293" r:id="rId32"/>
    <p:sldId id="294" r:id="rId33"/>
    <p:sldId id="295" r:id="rId34"/>
    <p:sldId id="296" r:id="rId35"/>
    <p:sldId id="297" r:id="rId36"/>
    <p:sldId id="303" r:id="rId37"/>
    <p:sldId id="298" r:id="rId38"/>
    <p:sldId id="299" r:id="rId39"/>
    <p:sldId id="300" r:id="rId40"/>
    <p:sldId id="301" r:id="rId41"/>
    <p:sldId id="302" r:id="rId42"/>
    <p:sldId id="304"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E701"/>
    <a:srgbClr val="1CB71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405"/>
    <p:restoredTop sz="94880" autoAdjust="0"/>
  </p:normalViewPr>
  <p:slideViewPr>
    <p:cSldViewPr snapToGrid="0" snapToObjects="1">
      <p:cViewPr varScale="1">
        <p:scale>
          <a:sx n="153" d="100"/>
          <a:sy n="153" d="100"/>
        </p:scale>
        <p:origin x="616"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46" Type="http://schemas.openxmlformats.org/officeDocument/2006/relationships/viewProps" Target="viewProps.xml"/><Relationship Id="rId47" Type="http://schemas.openxmlformats.org/officeDocument/2006/relationships/theme" Target="theme/theme1.xml"/><Relationship Id="rId48"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notesMaster" Target="notesMasters/notesMaster1.xml"/><Relationship Id="rId45"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1F8DA8D-A939-41FB-91B0-3D78A8AC9CD2}" type="datetimeFigureOut">
              <a:rPr lang="en-US" smtClean="0"/>
              <a:t>5/23/21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6DC58A2-C05E-4001-9AAD-7920AFE3F6ED}" type="slidenum">
              <a:rPr lang="en-US" smtClean="0"/>
              <a:t>‹#›</a:t>
            </a:fld>
            <a:endParaRPr lang="en-US"/>
          </a:p>
        </p:txBody>
      </p:sp>
    </p:spTree>
    <p:extLst>
      <p:ext uri="{BB962C8B-B14F-4D97-AF65-F5344CB8AC3E}">
        <p14:creationId xmlns:p14="http://schemas.microsoft.com/office/powerpoint/2010/main" val="24860810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DC58A2-C05E-4001-9AAD-7920AFE3F6ED}" type="slidenum">
              <a:rPr lang="en-US" smtClean="0"/>
              <a:t>28</a:t>
            </a:fld>
            <a:endParaRPr lang="en-US"/>
          </a:p>
        </p:txBody>
      </p:sp>
    </p:spTree>
    <p:extLst>
      <p:ext uri="{BB962C8B-B14F-4D97-AF65-F5344CB8AC3E}">
        <p14:creationId xmlns:p14="http://schemas.microsoft.com/office/powerpoint/2010/main" val="26805677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DC58A2-C05E-4001-9AAD-7920AFE3F6ED}" type="slidenum">
              <a:rPr lang="en-US" smtClean="0"/>
              <a:t>37</a:t>
            </a:fld>
            <a:endParaRPr lang="en-US"/>
          </a:p>
        </p:txBody>
      </p:sp>
    </p:spTree>
    <p:extLst>
      <p:ext uri="{BB962C8B-B14F-4D97-AF65-F5344CB8AC3E}">
        <p14:creationId xmlns:p14="http://schemas.microsoft.com/office/powerpoint/2010/main" val="6003511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DC58A2-C05E-4001-9AAD-7920AFE3F6ED}" type="slidenum">
              <a:rPr lang="en-US" smtClean="0"/>
              <a:t>29</a:t>
            </a:fld>
            <a:endParaRPr lang="en-US"/>
          </a:p>
        </p:txBody>
      </p:sp>
    </p:spTree>
    <p:extLst>
      <p:ext uri="{BB962C8B-B14F-4D97-AF65-F5344CB8AC3E}">
        <p14:creationId xmlns:p14="http://schemas.microsoft.com/office/powerpoint/2010/main" val="31801177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DC58A2-C05E-4001-9AAD-7920AFE3F6ED}" type="slidenum">
              <a:rPr lang="en-US" smtClean="0"/>
              <a:t>30</a:t>
            </a:fld>
            <a:endParaRPr lang="en-US"/>
          </a:p>
        </p:txBody>
      </p:sp>
    </p:spTree>
    <p:extLst>
      <p:ext uri="{BB962C8B-B14F-4D97-AF65-F5344CB8AC3E}">
        <p14:creationId xmlns:p14="http://schemas.microsoft.com/office/powerpoint/2010/main" val="25862451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DC58A2-C05E-4001-9AAD-7920AFE3F6ED}" type="slidenum">
              <a:rPr lang="en-US" smtClean="0"/>
              <a:t>31</a:t>
            </a:fld>
            <a:endParaRPr lang="en-US"/>
          </a:p>
        </p:txBody>
      </p:sp>
    </p:spTree>
    <p:extLst>
      <p:ext uri="{BB962C8B-B14F-4D97-AF65-F5344CB8AC3E}">
        <p14:creationId xmlns:p14="http://schemas.microsoft.com/office/powerpoint/2010/main" val="11540811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DC58A2-C05E-4001-9AAD-7920AFE3F6ED}" type="slidenum">
              <a:rPr lang="en-US" smtClean="0"/>
              <a:t>32</a:t>
            </a:fld>
            <a:endParaRPr lang="en-US"/>
          </a:p>
        </p:txBody>
      </p:sp>
    </p:spTree>
    <p:extLst>
      <p:ext uri="{BB962C8B-B14F-4D97-AF65-F5344CB8AC3E}">
        <p14:creationId xmlns:p14="http://schemas.microsoft.com/office/powerpoint/2010/main" val="16426850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DC58A2-C05E-4001-9AAD-7920AFE3F6ED}" type="slidenum">
              <a:rPr lang="en-US" smtClean="0"/>
              <a:t>33</a:t>
            </a:fld>
            <a:endParaRPr lang="en-US"/>
          </a:p>
        </p:txBody>
      </p:sp>
    </p:spTree>
    <p:extLst>
      <p:ext uri="{BB962C8B-B14F-4D97-AF65-F5344CB8AC3E}">
        <p14:creationId xmlns:p14="http://schemas.microsoft.com/office/powerpoint/2010/main" val="11555611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DC58A2-C05E-4001-9AAD-7920AFE3F6ED}" type="slidenum">
              <a:rPr lang="en-US" smtClean="0"/>
              <a:t>34</a:t>
            </a:fld>
            <a:endParaRPr lang="en-US"/>
          </a:p>
        </p:txBody>
      </p:sp>
    </p:spTree>
    <p:extLst>
      <p:ext uri="{BB962C8B-B14F-4D97-AF65-F5344CB8AC3E}">
        <p14:creationId xmlns:p14="http://schemas.microsoft.com/office/powerpoint/2010/main" val="11486143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DC58A2-C05E-4001-9AAD-7920AFE3F6ED}" type="slidenum">
              <a:rPr lang="en-US" smtClean="0"/>
              <a:t>35</a:t>
            </a:fld>
            <a:endParaRPr lang="en-US"/>
          </a:p>
        </p:txBody>
      </p:sp>
    </p:spTree>
    <p:extLst>
      <p:ext uri="{BB962C8B-B14F-4D97-AF65-F5344CB8AC3E}">
        <p14:creationId xmlns:p14="http://schemas.microsoft.com/office/powerpoint/2010/main" val="9592592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DC58A2-C05E-4001-9AAD-7920AFE3F6ED}" type="slidenum">
              <a:rPr lang="en-US" smtClean="0"/>
              <a:t>36</a:t>
            </a:fld>
            <a:endParaRPr lang="en-US"/>
          </a:p>
        </p:txBody>
      </p:sp>
    </p:spTree>
    <p:extLst>
      <p:ext uri="{BB962C8B-B14F-4D97-AF65-F5344CB8AC3E}">
        <p14:creationId xmlns:p14="http://schemas.microsoft.com/office/powerpoint/2010/main" val="20911540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820260" y="3021787"/>
            <a:ext cx="9773120" cy="2036067"/>
          </a:xfrm>
          <a:noFill/>
          <a:effectLst>
            <a:outerShdw blurRad="50800" dist="38100" dir="2700000" algn="tl" rotWithShape="0">
              <a:prstClr val="black">
                <a:alpha val="40000"/>
              </a:prstClr>
            </a:outerShdw>
          </a:effectLst>
        </p:spPr>
        <p:txBody>
          <a:bodyPr>
            <a:normAutofit/>
          </a:bodyPr>
          <a:lstStyle>
            <a:lvl1pPr algn="l">
              <a:defRPr sz="4800">
                <a:solidFill>
                  <a:schemeClr val="bg1"/>
                </a:solidFill>
              </a:defRPr>
            </a:lvl1pPr>
          </a:lstStyle>
          <a:p>
            <a:r>
              <a:rPr lang="en-US" dirty="0" smtClean="0"/>
              <a:t>Click to edit </a:t>
            </a:r>
            <a:br>
              <a:rPr lang="en-US" dirty="0" smtClean="0"/>
            </a:br>
            <a:r>
              <a:rPr lang="en-US" dirty="0" smtClean="0"/>
              <a:t>Master title style</a:t>
            </a:r>
            <a:endParaRPr lang="en-US" dirty="0"/>
          </a:p>
        </p:txBody>
      </p:sp>
      <p:sp>
        <p:nvSpPr>
          <p:cNvPr id="3" name="Subtitle 2"/>
          <p:cNvSpPr>
            <a:spLocks noGrp="1"/>
          </p:cNvSpPr>
          <p:nvPr>
            <p:ph type="subTitle" idx="1"/>
          </p:nvPr>
        </p:nvSpPr>
        <p:spPr>
          <a:xfrm>
            <a:off x="1820260" y="5057851"/>
            <a:ext cx="9773120" cy="814428"/>
          </a:xfrm>
          <a:noFill/>
        </p:spPr>
        <p:txBody>
          <a:bodyPr>
            <a:normAutofit/>
          </a:bodyPr>
          <a:lstStyle>
            <a:lvl1pPr marL="0" indent="0" algn="l">
              <a:buNone/>
              <a:defRPr sz="3733" b="0" i="0">
                <a:solidFill>
                  <a:srgbClr val="FFC000"/>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smtClean="0"/>
              <a:t>Click to edit Master subtitle style</a:t>
            </a:r>
            <a:endParaRPr lang="en-US" dirty="0"/>
          </a:p>
        </p:txBody>
      </p:sp>
      <p:sp>
        <p:nvSpPr>
          <p:cNvPr id="4" name="Date Placeholder 3"/>
          <p:cNvSpPr>
            <a:spLocks noGrp="1"/>
          </p:cNvSpPr>
          <p:nvPr>
            <p:ph type="dt" sz="half" idx="10"/>
          </p:nvPr>
        </p:nvSpPr>
        <p:spPr/>
        <p:txBody>
          <a:bodyPr/>
          <a:lstStyle/>
          <a:p>
            <a:fld id="{53074F12-AA26-4AC8-9962-C36BB8F32554}" type="datetimeFigureOut">
              <a:rPr lang="en-US" smtClean="0"/>
              <a:pPr/>
              <a:t>5/23/21</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5367935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9"/>
          </a:xfrm>
        </p:spPr>
        <p:txBody>
          <a:bodyPr anchor="b"/>
          <a:lstStyle>
            <a:lvl1pPr algn="l">
              <a:defRPr sz="2667" b="1"/>
            </a:lvl1pPr>
          </a:lstStyle>
          <a:p>
            <a:r>
              <a:rPr lang="en-US" smtClean="0"/>
              <a:t>Click to edit Master title style</a:t>
            </a:r>
            <a:endParaRPr lang="en-US"/>
          </a:p>
        </p:txBody>
      </p:sp>
      <p:sp>
        <p:nvSpPr>
          <p:cNvPr id="3" name="Picture Placeholder 2"/>
          <p:cNvSpPr>
            <a:spLocks noGrp="1"/>
          </p:cNvSpPr>
          <p:nvPr>
            <p:ph type="pic" idx="1"/>
          </p:nvPr>
        </p:nvSpPr>
        <p:spPr>
          <a:xfrm>
            <a:off x="2389717" y="612775"/>
            <a:ext cx="7315200" cy="4114800"/>
          </a:xfrm>
        </p:spPr>
        <p:txBody>
          <a:bodyPr/>
          <a:lstStyle>
            <a:lvl1pPr marL="0" indent="0">
              <a:buNone/>
              <a:defRPr sz="4267"/>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endParaRPr lang="en-US"/>
          </a:p>
        </p:txBody>
      </p:sp>
      <p:sp>
        <p:nvSpPr>
          <p:cNvPr id="4" name="Text Placeholder 3"/>
          <p:cNvSpPr>
            <a:spLocks noGrp="1"/>
          </p:cNvSpPr>
          <p:nvPr>
            <p:ph type="body" sz="half" idx="2"/>
          </p:nvPr>
        </p:nvSpPr>
        <p:spPr>
          <a:xfrm>
            <a:off x="2389717" y="5367338"/>
            <a:ext cx="7315200" cy="8048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5/23/21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22933255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3074F12-AA26-4AC8-9962-C36BB8F32554}" type="datetimeFigureOut">
              <a:rPr lang="en-US" smtClean="0"/>
              <a:pPr/>
              <a:t>5/23/21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7229524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3074F12-AA26-4AC8-9962-C36BB8F32554}" type="datetimeFigureOut">
              <a:rPr lang="en-US" smtClean="0"/>
              <a:pPr/>
              <a:t>5/23/21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2169974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98620" y="171294"/>
            <a:ext cx="10994760" cy="1189327"/>
          </a:xfrm>
        </p:spPr>
        <p:txBody>
          <a:bodyPr>
            <a:normAutofit/>
          </a:bodyPr>
          <a:lstStyle>
            <a:lvl1pPr algn="l">
              <a:defRPr sz="4800" baseline="0">
                <a:solidFill>
                  <a:srgbClr val="FFC000"/>
                </a:solidFill>
                <a:effectLst>
                  <a:outerShdw blurRad="50800" dist="38100" dir="2700000" algn="tl" rotWithShape="0">
                    <a:prstClr val="black">
                      <a:alpha val="40000"/>
                    </a:prstClr>
                  </a:outerShdw>
                </a:effectLst>
              </a:defRPr>
            </a:lvl1pPr>
          </a:lstStyle>
          <a:p>
            <a:r>
              <a:rPr lang="en-US" dirty="0" smtClean="0"/>
              <a:t>Click to edit Master title style</a:t>
            </a:r>
            <a:endParaRPr lang="en-US" dirty="0"/>
          </a:p>
        </p:txBody>
      </p:sp>
      <p:sp>
        <p:nvSpPr>
          <p:cNvPr id="3" name="Content Placeholder 2"/>
          <p:cNvSpPr>
            <a:spLocks noGrp="1"/>
          </p:cNvSpPr>
          <p:nvPr>
            <p:ph idx="1"/>
          </p:nvPr>
        </p:nvSpPr>
        <p:spPr>
          <a:xfrm>
            <a:off x="598621" y="1800147"/>
            <a:ext cx="10994760" cy="4479341"/>
          </a:xfrm>
        </p:spPr>
        <p:txBody>
          <a:bodyPr/>
          <a:lstStyle>
            <a:lvl1pPr algn="l">
              <a:defRPr sz="3733">
                <a:solidFill>
                  <a:schemeClr val="bg1"/>
                </a:solidFill>
              </a:defRPr>
            </a:lvl1pPr>
            <a:lvl2pPr algn="l">
              <a:defRPr>
                <a:solidFill>
                  <a:schemeClr val="bg1"/>
                </a:solidFill>
              </a:defRPr>
            </a:lvl2pPr>
            <a:lvl3pPr algn="l">
              <a:defRPr>
                <a:solidFill>
                  <a:schemeClr val="bg1"/>
                </a:solidFill>
              </a:defRPr>
            </a:lvl3pPr>
            <a:lvl4pPr algn="l">
              <a:defRPr>
                <a:solidFill>
                  <a:schemeClr val="bg1"/>
                </a:solidFill>
              </a:defRPr>
            </a:lvl4pPr>
            <a:lvl5pPr algn="l">
              <a:defRPr>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53074F12-AA26-4AC8-9962-C36BB8F32554}" type="datetimeFigureOut">
              <a:rPr lang="en-US" smtClean="0"/>
              <a:pPr/>
              <a:t>5/23/21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25866450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98621" y="578507"/>
            <a:ext cx="7940660" cy="763525"/>
          </a:xfrm>
        </p:spPr>
        <p:txBody>
          <a:bodyPr>
            <a:normAutofit/>
          </a:bodyPr>
          <a:lstStyle>
            <a:lvl1pPr algn="l">
              <a:defRPr sz="4800">
                <a:solidFill>
                  <a:srgbClr val="FFC000"/>
                </a:solidFill>
                <a:effectLst>
                  <a:outerShdw blurRad="50800" dist="38100" dir="2700000" algn="tl" rotWithShape="0">
                    <a:prstClr val="black">
                      <a:alpha val="40000"/>
                    </a:prstClr>
                  </a:outerShdw>
                </a:effectLst>
              </a:defRPr>
            </a:lvl1pPr>
          </a:lstStyle>
          <a:p>
            <a:r>
              <a:rPr lang="en-US" dirty="0" smtClean="0"/>
              <a:t>Click to edit Master title style</a:t>
            </a:r>
            <a:endParaRPr lang="en-US" dirty="0"/>
          </a:p>
        </p:txBody>
      </p:sp>
      <p:sp>
        <p:nvSpPr>
          <p:cNvPr id="3" name="Content Placeholder 2"/>
          <p:cNvSpPr>
            <a:spLocks noGrp="1"/>
          </p:cNvSpPr>
          <p:nvPr>
            <p:ph idx="1"/>
          </p:nvPr>
        </p:nvSpPr>
        <p:spPr>
          <a:xfrm>
            <a:off x="598621" y="1598079"/>
            <a:ext cx="7940660" cy="4681415"/>
          </a:xfrm>
        </p:spPr>
        <p:txBody>
          <a:bodyPr/>
          <a:lstStyle>
            <a:lvl1pPr>
              <a:defRPr sz="3733">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53074F12-AA26-4AC8-9962-C36BB8F32554}" type="datetimeFigureOut">
              <a:rPr lang="en-US" smtClean="0"/>
              <a:pPr/>
              <a:t>5/23/21</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5790599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5333" b="1" cap="all"/>
            </a:lvl1pPr>
          </a:lstStyle>
          <a:p>
            <a:r>
              <a:rPr lang="en-US" smtClean="0"/>
              <a:t>Click to edit Master title style</a:t>
            </a:r>
            <a:endParaRPr lang="en-US"/>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667">
                <a:solidFill>
                  <a:schemeClr val="tx1">
                    <a:tint val="75000"/>
                  </a:schemeClr>
                </a:solidFill>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3074F12-AA26-4AC8-9962-C36BB8F32554}" type="datetimeFigureOut">
              <a:rPr lang="en-US" smtClean="0"/>
              <a:pPr/>
              <a:t>5/23/21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8426682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1"/>
            <a:ext cx="5384800" cy="452596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600201"/>
            <a:ext cx="5384800" cy="452596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3074F12-AA26-4AC8-9962-C36BB8F32554}" type="datetimeFigureOut">
              <a:rPr lang="en-US" smtClean="0"/>
              <a:pPr/>
              <a:t>5/23/21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2904300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98620" y="171294"/>
            <a:ext cx="10994761" cy="1018033"/>
          </a:xfrm>
        </p:spPr>
        <p:txBody>
          <a:bodyPr>
            <a:normAutofit/>
          </a:bodyPr>
          <a:lstStyle>
            <a:lvl1pPr algn="l">
              <a:defRPr sz="4800" baseline="0">
                <a:solidFill>
                  <a:srgbClr val="FFC000"/>
                </a:solidFill>
                <a:effectLst>
                  <a:outerShdw blurRad="50800" dist="38100" dir="2700000" algn="tl" rotWithShape="0">
                    <a:prstClr val="black">
                      <a:alpha val="40000"/>
                    </a:prstClr>
                  </a:outerShdw>
                </a:effectLst>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715839" y="2242820"/>
            <a:ext cx="5386917" cy="639763"/>
          </a:xfrm>
        </p:spPr>
        <p:txBody>
          <a:bodyPr anchor="b"/>
          <a:lstStyle>
            <a:lvl1pPr marL="0" indent="0" algn="ctr">
              <a:buNone/>
              <a:defRPr sz="3200" b="1">
                <a:solidFill>
                  <a:schemeClr val="bg1"/>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smtClean="0"/>
              <a:t>Click to edit Master text styles</a:t>
            </a:r>
          </a:p>
        </p:txBody>
      </p:sp>
      <p:sp>
        <p:nvSpPr>
          <p:cNvPr id="4" name="Content Placeholder 3"/>
          <p:cNvSpPr>
            <a:spLocks noGrp="1"/>
          </p:cNvSpPr>
          <p:nvPr>
            <p:ph sz="half" idx="2"/>
          </p:nvPr>
        </p:nvSpPr>
        <p:spPr>
          <a:xfrm>
            <a:off x="715839" y="2818181"/>
            <a:ext cx="5386917" cy="2850495"/>
          </a:xfrm>
        </p:spPr>
        <p:txBody>
          <a:bodyPr/>
          <a:lstStyle>
            <a:lvl1pPr algn="ctr">
              <a:defRPr sz="3200">
                <a:solidFill>
                  <a:schemeClr val="bg1"/>
                </a:solidFill>
              </a:defRPr>
            </a:lvl1pPr>
            <a:lvl2pPr algn="ctr">
              <a:defRPr sz="2667">
                <a:solidFill>
                  <a:schemeClr val="bg1"/>
                </a:solidFill>
              </a:defRPr>
            </a:lvl2pPr>
            <a:lvl3pPr algn="ctr">
              <a:defRPr sz="2400">
                <a:solidFill>
                  <a:schemeClr val="bg1"/>
                </a:solidFill>
              </a:defRPr>
            </a:lvl3pPr>
            <a:lvl4pPr algn="ctr">
              <a:defRPr sz="2133">
                <a:solidFill>
                  <a:schemeClr val="bg1"/>
                </a:solidFill>
              </a:defRPr>
            </a:lvl4pPr>
            <a:lvl5pPr algn="ctr">
              <a:defRPr sz="2133">
                <a:solidFill>
                  <a:schemeClr val="bg1"/>
                </a:solidFill>
              </a:defRPr>
            </a:lvl5pPr>
            <a:lvl6pPr>
              <a:defRPr sz="2133"/>
            </a:lvl6pPr>
            <a:lvl7pPr>
              <a:defRPr sz="2133"/>
            </a:lvl7pPr>
            <a:lvl8pPr>
              <a:defRPr sz="2133"/>
            </a:lvl8pPr>
            <a:lvl9pPr>
              <a:defRPr sz="2133"/>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6096001" y="2242820"/>
            <a:ext cx="5389033" cy="639763"/>
          </a:xfrm>
        </p:spPr>
        <p:txBody>
          <a:bodyPr anchor="b"/>
          <a:lstStyle>
            <a:lvl1pPr marL="0" indent="0" algn="ctr">
              <a:buNone/>
              <a:defRPr sz="3200" b="1">
                <a:solidFill>
                  <a:schemeClr val="bg1"/>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smtClean="0"/>
              <a:t>Click to edit Master text styles</a:t>
            </a:r>
          </a:p>
        </p:txBody>
      </p:sp>
      <p:sp>
        <p:nvSpPr>
          <p:cNvPr id="6" name="Content Placeholder 5"/>
          <p:cNvSpPr>
            <a:spLocks noGrp="1"/>
          </p:cNvSpPr>
          <p:nvPr>
            <p:ph sz="quarter" idx="4"/>
          </p:nvPr>
        </p:nvSpPr>
        <p:spPr>
          <a:xfrm>
            <a:off x="6096001" y="2818181"/>
            <a:ext cx="5389033" cy="2850495"/>
          </a:xfrm>
        </p:spPr>
        <p:txBody>
          <a:bodyPr/>
          <a:lstStyle>
            <a:lvl1pPr algn="ctr">
              <a:defRPr sz="3200">
                <a:solidFill>
                  <a:schemeClr val="bg1"/>
                </a:solidFill>
              </a:defRPr>
            </a:lvl1pPr>
            <a:lvl2pPr algn="ctr">
              <a:defRPr sz="2667">
                <a:solidFill>
                  <a:schemeClr val="bg1"/>
                </a:solidFill>
              </a:defRPr>
            </a:lvl2pPr>
            <a:lvl3pPr algn="ctr">
              <a:defRPr sz="2400">
                <a:solidFill>
                  <a:schemeClr val="bg1"/>
                </a:solidFill>
              </a:defRPr>
            </a:lvl3pPr>
            <a:lvl4pPr algn="ctr">
              <a:defRPr sz="2133">
                <a:solidFill>
                  <a:schemeClr val="bg1"/>
                </a:solidFill>
              </a:defRPr>
            </a:lvl4pPr>
            <a:lvl5pPr algn="ctr">
              <a:defRPr sz="2133">
                <a:solidFill>
                  <a:schemeClr val="bg1"/>
                </a:solidFill>
              </a:defRPr>
            </a:lvl5pPr>
            <a:lvl6pPr>
              <a:defRPr sz="2133"/>
            </a:lvl6pPr>
            <a:lvl7pPr>
              <a:defRPr sz="2133"/>
            </a:lvl7pPr>
            <a:lvl8pPr>
              <a:defRPr sz="2133"/>
            </a:lvl8pPr>
            <a:lvl9pPr>
              <a:defRPr sz="2133"/>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Date Placeholder 6"/>
          <p:cNvSpPr>
            <a:spLocks noGrp="1"/>
          </p:cNvSpPr>
          <p:nvPr>
            <p:ph type="dt" sz="half" idx="10"/>
          </p:nvPr>
        </p:nvSpPr>
        <p:spPr/>
        <p:txBody>
          <a:bodyPr/>
          <a:lstStyle/>
          <a:p>
            <a:fld id="{53074F12-AA26-4AC8-9962-C36BB8F32554}" type="datetimeFigureOut">
              <a:rPr lang="en-US" smtClean="0"/>
              <a:pPr/>
              <a:t>5/23/21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3935879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3074F12-AA26-4AC8-9962-C36BB8F32554}" type="datetimeFigureOut">
              <a:rPr lang="en-US" smtClean="0"/>
              <a:pPr/>
              <a:t>5/23/21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4018766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3074F12-AA26-4AC8-9962-C36BB8F32554}" type="datetimeFigureOut">
              <a:rPr lang="en-US" smtClean="0"/>
              <a:pPr/>
              <a:t>5/23/21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935805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2" y="273049"/>
            <a:ext cx="4011084" cy="1162051"/>
          </a:xfrm>
        </p:spPr>
        <p:txBody>
          <a:bodyPr anchor="b"/>
          <a:lstStyle>
            <a:lvl1pPr algn="l">
              <a:defRPr sz="2667" b="1"/>
            </a:lvl1pPr>
          </a:lstStyle>
          <a:p>
            <a:r>
              <a:rPr lang="en-US" smtClean="0"/>
              <a:t>Click to edit Master title style</a:t>
            </a:r>
            <a:endParaRPr lang="en-US"/>
          </a:p>
        </p:txBody>
      </p:sp>
      <p:sp>
        <p:nvSpPr>
          <p:cNvPr id="3" name="Content Placeholder 2"/>
          <p:cNvSpPr>
            <a:spLocks noGrp="1"/>
          </p:cNvSpPr>
          <p:nvPr>
            <p:ph idx="1"/>
          </p:nvPr>
        </p:nvSpPr>
        <p:spPr>
          <a:xfrm>
            <a:off x="4766733" y="273052"/>
            <a:ext cx="6815667" cy="5853113"/>
          </a:xfrm>
        </p:spPr>
        <p:txBody>
          <a:bodyPr/>
          <a:lstStyle>
            <a:lvl1pPr>
              <a:defRPr sz="4267"/>
            </a:lvl1pPr>
            <a:lvl2pPr>
              <a:defRPr sz="3733"/>
            </a:lvl2pPr>
            <a:lvl3pPr>
              <a:defRPr sz="3200"/>
            </a:lvl3pPr>
            <a:lvl4pPr>
              <a:defRPr sz="2667"/>
            </a:lvl4pPr>
            <a:lvl5pPr>
              <a:defRPr sz="2667"/>
            </a:lvl5pPr>
            <a:lvl6pPr>
              <a:defRPr sz="2667"/>
            </a:lvl6pPr>
            <a:lvl7pPr>
              <a:defRPr sz="2667"/>
            </a:lvl7pPr>
            <a:lvl8pPr>
              <a:defRPr sz="2667"/>
            </a:lvl8pPr>
            <a:lvl9pPr>
              <a:defRPr sz="2667"/>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602" y="1435102"/>
            <a:ext cx="4011084" cy="46910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5/23/21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2119664766"/>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4" Type="http://schemas.openxmlformats.org/officeDocument/2006/relationships/image" Target="../media/image1.jp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9"/>
            <a:ext cx="109728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600">
                <a:solidFill>
                  <a:schemeClr val="tx1">
                    <a:tint val="75000"/>
                  </a:schemeClr>
                </a:solidFill>
              </a:defRPr>
            </a:lvl1pPr>
          </a:lstStyle>
          <a:p>
            <a:fld id="{53074F12-AA26-4AC8-9962-C36BB8F32554}" type="datetimeFigureOut">
              <a:rPr lang="en-US" smtClean="0"/>
              <a:pPr/>
              <a:t>5/23/21</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600">
                <a:solidFill>
                  <a:schemeClr val="tx1">
                    <a:tint val="75000"/>
                  </a:schemeClr>
                </a:solidFill>
              </a:defRPr>
            </a:lvl1pPr>
          </a:lstStyle>
          <a:p>
            <a:fld id="{B82CCC60-E8CD-4174-8B1A-7DF615B22EEF}" type="slidenum">
              <a:rPr lang="en-US" smtClean="0"/>
              <a:pPr/>
              <a:t>‹#›</a:t>
            </a:fld>
            <a:endParaRPr lang="en-US"/>
          </a:p>
        </p:txBody>
      </p:sp>
    </p:spTree>
    <p:extLst>
      <p:ext uri="{BB962C8B-B14F-4D97-AF65-F5344CB8AC3E}">
        <p14:creationId xmlns:p14="http://schemas.microsoft.com/office/powerpoint/2010/main" val="398858079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ctr" defTabSz="1219170" rtl="0" eaLnBrk="1" latinLnBrk="0" hangingPunct="1">
        <a:spcBef>
          <a:spcPct val="0"/>
        </a:spcBef>
        <a:buNone/>
        <a:defRPr sz="5867" kern="1200">
          <a:solidFill>
            <a:schemeClr val="tx1"/>
          </a:solidFill>
          <a:latin typeface="+mj-lt"/>
          <a:ea typeface="+mj-ea"/>
          <a:cs typeface="+mj-cs"/>
        </a:defRPr>
      </a:lvl1pPr>
    </p:titleStyle>
    <p:bodyStyle>
      <a:lvl1pPr marL="457189" indent="-457189" algn="l" defTabSz="1219170" rtl="0" eaLnBrk="1" latinLnBrk="0" hangingPunct="1">
        <a:spcBef>
          <a:spcPct val="20000"/>
        </a:spcBef>
        <a:buFont typeface="Arial" pitchFamily="34" charset="0"/>
        <a:buChar char="•"/>
        <a:defRPr sz="4267" kern="1200">
          <a:solidFill>
            <a:schemeClr val="tx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tx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tx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s://developer.android.com/studio/debug/dev-options"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0.png"/><Relationship Id="rId3"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2.png"/><Relationship Id="rId3"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4.png"/><Relationship Id="rId3"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image" Target="../media/image2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27.png"/><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hyperlink" Target="https://developer.android.com/training/constraint-layout" TargetMode="External"/><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9.png"/></Relationships>
</file>

<file path=ppt/slides/_rels/slide34.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1.png"/><Relationship Id="rId5" Type="http://schemas.openxmlformats.org/officeDocument/2006/relationships/image" Target="../media/image32.png"/><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35.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31.png"/><Relationship Id="rId5" Type="http://schemas.openxmlformats.org/officeDocument/2006/relationships/image" Target="../media/image34.png"/><Relationship Id="rId6" Type="http://schemas.openxmlformats.org/officeDocument/2006/relationships/image" Target="../media/image35.png"/><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36.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1.png"/><Relationship Id="rId5" Type="http://schemas.openxmlformats.org/officeDocument/2006/relationships/image" Target="../media/image37.png"/><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8.png"/></Relationships>
</file>

<file path=ppt/slides/_rels/slide41.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image" Target="../media/image41.png"/><Relationship Id="rId1" Type="http://schemas.openxmlformats.org/officeDocument/2006/relationships/slideLayout" Target="../slideLayouts/slideLayout3.xml"/><Relationship Id="rId2" Type="http://schemas.openxmlformats.org/officeDocument/2006/relationships/image" Target="../media/image3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2.png"/><Relationship Id="rId3" Type="http://schemas.openxmlformats.org/officeDocument/2006/relationships/image" Target="../media/image4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s://developer.android.com/studio/index.html"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png"/><Relationship Id="rId3"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he-IL" dirty="0" smtClean="0"/>
              <a:t>פיתוח אפליקציות</a:t>
            </a:r>
            <a:r>
              <a:rPr lang="en-US" dirty="0" smtClean="0"/>
              <a:t/>
            </a:r>
            <a:br>
              <a:rPr lang="en-US" dirty="0" smtClean="0"/>
            </a:br>
            <a:r>
              <a:rPr lang="he-IL" dirty="0" smtClean="0"/>
              <a:t>באצעות אנדרואיד</a:t>
            </a:r>
            <a:endParaRPr lang="en-US" dirty="0"/>
          </a:p>
        </p:txBody>
      </p:sp>
      <p:sp>
        <p:nvSpPr>
          <p:cNvPr id="3" name="Subtitle 2"/>
          <p:cNvSpPr>
            <a:spLocks noGrp="1"/>
          </p:cNvSpPr>
          <p:nvPr>
            <p:ph type="subTitle" idx="1"/>
          </p:nvPr>
        </p:nvSpPr>
        <p:spPr/>
        <p:txBody>
          <a:bodyPr/>
          <a:lstStyle/>
          <a:p>
            <a:r>
              <a:rPr lang="he-IL" dirty="0" smtClean="0"/>
              <a:t>יונתן גוונטר</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09114" y="3132151"/>
            <a:ext cx="3061252" cy="3061252"/>
          </a:xfrm>
          <a:prstGeom prst="rect">
            <a:avLst/>
          </a:prstGeom>
        </p:spPr>
      </p:pic>
      <p:sp>
        <p:nvSpPr>
          <p:cNvPr id="8" name="Rectangle 7"/>
          <p:cNvSpPr/>
          <p:nvPr/>
        </p:nvSpPr>
        <p:spPr>
          <a:xfrm>
            <a:off x="374725" y="208233"/>
            <a:ext cx="4174925" cy="1938992"/>
          </a:xfrm>
          <a:prstGeom prst="rect">
            <a:avLst/>
          </a:prstGeom>
          <a:noFill/>
        </p:spPr>
        <p:txBody>
          <a:bodyPr wrap="none" lIns="91440" tIns="45720" rIns="91440" bIns="45720">
            <a:spAutoFit/>
          </a:bodyPr>
          <a:lstStyle/>
          <a:p>
            <a:r>
              <a:rPr lang="en-US" sz="6000" b="1" cap="small" dirty="0">
                <a:ln>
                  <a:solidFill>
                    <a:schemeClr val="tx1">
                      <a:lumMod val="95000"/>
                      <a:lumOff val="5000"/>
                    </a:schemeClr>
                  </a:solidFill>
                </a:ln>
                <a:solidFill>
                  <a:srgbClr val="1CB71C"/>
                </a:solidFill>
                <a:effectLst>
                  <a:outerShdw blurRad="50800" dist="38100" dir="5400000" algn="t" rotWithShape="0">
                    <a:prstClr val="black">
                      <a:alpha val="40000"/>
                    </a:prstClr>
                  </a:outerShdw>
                </a:effectLst>
              </a:rPr>
              <a:t>Android</a:t>
            </a:r>
          </a:p>
          <a:p>
            <a:r>
              <a:rPr lang="en-US" sz="6000" b="1" cap="small" dirty="0">
                <a:ln>
                  <a:solidFill>
                    <a:schemeClr val="tx1">
                      <a:lumMod val="95000"/>
                      <a:lumOff val="5000"/>
                    </a:schemeClr>
                  </a:solidFill>
                </a:ln>
                <a:solidFill>
                  <a:srgbClr val="1CB71C"/>
                </a:solidFill>
                <a:effectLst>
                  <a:outerShdw blurRad="50800" dist="38100" dir="5400000" algn="t" rotWithShape="0">
                    <a:prstClr val="black">
                      <a:alpha val="40000"/>
                    </a:prstClr>
                  </a:outerShdw>
                </a:effectLst>
              </a:rPr>
              <a:t>Development</a:t>
            </a:r>
          </a:p>
        </p:txBody>
      </p:sp>
    </p:spTree>
    <p:extLst>
      <p:ext uri="{BB962C8B-B14F-4D97-AF65-F5344CB8AC3E}">
        <p14:creationId xmlns:p14="http://schemas.microsoft.com/office/powerpoint/2010/main" val="145356564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התקנת סביבת </a:t>
            </a:r>
            <a:r>
              <a:rPr lang="he-IL" dirty="0" smtClean="0"/>
              <a:t>העבודה</a:t>
            </a:r>
            <a:endParaRPr lang="en-US" dirty="0"/>
          </a:p>
        </p:txBody>
      </p:sp>
      <p:sp>
        <p:nvSpPr>
          <p:cNvPr id="3" name="Content Placeholder 2"/>
          <p:cNvSpPr>
            <a:spLocks noGrp="1"/>
          </p:cNvSpPr>
          <p:nvPr>
            <p:ph idx="1"/>
          </p:nvPr>
        </p:nvSpPr>
        <p:spPr>
          <a:xfrm>
            <a:off x="471056" y="5798225"/>
            <a:ext cx="9144000" cy="916615"/>
          </a:xfrm>
        </p:spPr>
        <p:txBody>
          <a:bodyPr>
            <a:normAutofit fontScale="85000" lnSpcReduction="10000"/>
          </a:bodyPr>
          <a:lstStyle/>
          <a:p>
            <a:pPr marL="0" indent="0" algn="r" rtl="1">
              <a:buNone/>
            </a:pPr>
            <a:r>
              <a:rPr lang="en-US" dirty="0"/>
              <a:t> </a:t>
            </a:r>
            <a:r>
              <a:rPr lang="he-IL" dirty="0" smtClean="0"/>
              <a:t>הגענו למסך הפתיחה של </a:t>
            </a:r>
            <a:r>
              <a:rPr lang="he-IL" dirty="0" err="1" smtClean="0"/>
              <a:t>הפרוייקט</a:t>
            </a:r>
            <a:r>
              <a:rPr lang="he-IL" dirty="0" smtClean="0"/>
              <a:t> שעליו נדבר בהמשך.</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a:solidFill>
                  <a:srgbClr val="FFE701"/>
                </a:solidFill>
              </a:rPr>
              <a:t>פתיחת הסביבה</a:t>
            </a:r>
            <a:endParaRPr lang="en-US"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9455" y="1852654"/>
            <a:ext cx="7578435" cy="3882022"/>
          </a:xfrm>
          <a:prstGeom prst="rect">
            <a:avLst/>
          </a:prstGeom>
        </p:spPr>
      </p:pic>
    </p:spTree>
    <p:extLst>
      <p:ext uri="{BB962C8B-B14F-4D97-AF65-F5344CB8AC3E}">
        <p14:creationId xmlns:p14="http://schemas.microsoft.com/office/powerpoint/2010/main" val="100947161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התקנת סביבת </a:t>
            </a:r>
            <a:r>
              <a:rPr lang="he-IL" dirty="0" smtClean="0"/>
              <a:t>העבודה</a:t>
            </a:r>
            <a:endParaRPr lang="en-US" dirty="0"/>
          </a:p>
        </p:txBody>
      </p:sp>
      <p:sp>
        <p:nvSpPr>
          <p:cNvPr id="3" name="Content Placeholder 2"/>
          <p:cNvSpPr>
            <a:spLocks noGrp="1"/>
          </p:cNvSpPr>
          <p:nvPr>
            <p:ph idx="1"/>
          </p:nvPr>
        </p:nvSpPr>
        <p:spPr>
          <a:xfrm>
            <a:off x="471056" y="1852655"/>
            <a:ext cx="9144000" cy="3873890"/>
          </a:xfrm>
        </p:spPr>
        <p:txBody>
          <a:bodyPr>
            <a:normAutofit fontScale="85000" lnSpcReduction="10000"/>
          </a:bodyPr>
          <a:lstStyle/>
          <a:p>
            <a:pPr marL="0" indent="0" algn="r" rtl="1">
              <a:buNone/>
            </a:pPr>
            <a:r>
              <a:rPr lang="he-IL" dirty="0" smtClean="0"/>
              <a:t>נרצה להריץ את האפליקציה שאני בונים וקיימות לזה 2 אופציות נפוצות.</a:t>
            </a:r>
          </a:p>
          <a:p>
            <a:pPr marL="742950" indent="-742950" algn="r" rtl="1">
              <a:buFont typeface="+mj-lt"/>
              <a:buAutoNum type="arabicPeriod"/>
            </a:pPr>
            <a:r>
              <a:rPr lang="he-IL" dirty="0" smtClean="0"/>
              <a:t>פתיחת אפשרויות מפתחים במכשיר אנדרואיד ממשי ואישור ניתור באגים באמצעות </a:t>
            </a:r>
            <a:r>
              <a:rPr lang="en-US" dirty="0" smtClean="0"/>
              <a:t>USB</a:t>
            </a:r>
            <a:r>
              <a:rPr lang="he-IL" dirty="0" smtClean="0"/>
              <a:t>.</a:t>
            </a:r>
            <a:r>
              <a:rPr lang="he-IL" dirty="0"/>
              <a:t> </a:t>
            </a:r>
            <a:r>
              <a:rPr lang="he-IL" dirty="0" smtClean="0"/>
              <a:t>תהליך זה שונה ממכשיר למכשיר. למידע נוסף למכשירים שונים ניתן לעיין במסמך </a:t>
            </a:r>
            <a:r>
              <a:rPr lang="en-US" sz="2800" dirty="0">
                <a:hlinkClick r:id="rId2"/>
              </a:rPr>
              <a:t>https://</a:t>
            </a:r>
            <a:r>
              <a:rPr lang="en-US" sz="2800" dirty="0" smtClean="0">
                <a:hlinkClick r:id="rId2"/>
              </a:rPr>
              <a:t>developer.android.com/studio/debug/dev-options</a:t>
            </a:r>
            <a:endParaRPr lang="he-IL" sz="2800" dirty="0" smtClean="0"/>
          </a:p>
          <a:p>
            <a:pPr marL="742950" indent="-742950" algn="r" rtl="1">
              <a:buFont typeface="+mj-lt"/>
              <a:buAutoNum type="arabicPeriod"/>
            </a:pPr>
            <a:r>
              <a:rPr lang="he-IL" dirty="0" smtClean="0"/>
              <a:t>הרצת היישום בסימולטור ש</a:t>
            </a:r>
            <a:r>
              <a:rPr lang="en-US" dirty="0" smtClean="0"/>
              <a:t>Android Studio</a:t>
            </a:r>
            <a:r>
              <a:rPr lang="he-IL" dirty="0" smtClean="0"/>
              <a:t> מספקים.</a:t>
            </a:r>
            <a:endParaRPr lang="he-IL"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smtClean="0">
                <a:solidFill>
                  <a:srgbClr val="FFE701"/>
                </a:solidFill>
              </a:rPr>
              <a:t>התקנת סימולטור</a:t>
            </a:r>
            <a:endParaRPr lang="en-US" sz="4000" dirty="0">
              <a:solidFill>
                <a:srgbClr val="FFE701"/>
              </a:solidFill>
            </a:endParaRPr>
          </a:p>
        </p:txBody>
      </p:sp>
      <p:sp>
        <p:nvSpPr>
          <p:cNvPr id="6" name="Content Placeholder 2"/>
          <p:cNvSpPr txBox="1">
            <a:spLocks/>
          </p:cNvSpPr>
          <p:nvPr/>
        </p:nvSpPr>
        <p:spPr>
          <a:xfrm>
            <a:off x="471056" y="5808059"/>
            <a:ext cx="9144000" cy="858218"/>
          </a:xfrm>
          <a:prstGeom prst="rect">
            <a:avLst/>
          </a:prstGeom>
        </p:spPr>
        <p:txBody>
          <a:bodyPr vert="horz" lIns="91440" tIns="45720" rIns="91440" bIns="45720" rtlCol="0">
            <a:normAutofit/>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dirty="0" smtClean="0"/>
              <a:t>אני נתמקד כעת באופציה מספר 2</a:t>
            </a:r>
            <a:endParaRPr lang="he-IL" dirty="0"/>
          </a:p>
        </p:txBody>
      </p:sp>
    </p:spTree>
    <p:extLst>
      <p:ext uri="{BB962C8B-B14F-4D97-AF65-F5344CB8AC3E}">
        <p14:creationId xmlns:p14="http://schemas.microsoft.com/office/powerpoint/2010/main" val="152608617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התקנת סביבת </a:t>
            </a:r>
            <a:r>
              <a:rPr lang="he-IL" dirty="0" smtClean="0"/>
              <a:t>העבודה</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smtClean="0">
                <a:solidFill>
                  <a:srgbClr val="FFE701"/>
                </a:solidFill>
              </a:rPr>
              <a:t>התקנת סימולטור</a:t>
            </a:r>
            <a:endParaRPr lang="en-US" sz="4000" dirty="0">
              <a:solidFill>
                <a:srgbClr val="FFE701"/>
              </a:solidFill>
            </a:endParaRPr>
          </a:p>
        </p:txBody>
      </p:sp>
      <p:sp>
        <p:nvSpPr>
          <p:cNvPr id="6" name="Content Placeholder 2"/>
          <p:cNvSpPr txBox="1">
            <a:spLocks/>
          </p:cNvSpPr>
          <p:nvPr/>
        </p:nvSpPr>
        <p:spPr>
          <a:xfrm>
            <a:off x="2318328" y="1996081"/>
            <a:ext cx="6289964" cy="673228"/>
          </a:xfrm>
          <a:prstGeom prst="rect">
            <a:avLst/>
          </a:prstGeom>
        </p:spPr>
        <p:txBody>
          <a:bodyPr vert="horz" lIns="91440" tIns="45720" rIns="91440" bIns="45720" rtlCol="0">
            <a:normAutofit fontScale="47500" lnSpcReduction="2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dirty="0" smtClean="0"/>
              <a:t>בסרגל הכלים שניתן לראות בצד ימין למעלה בחון ב</a:t>
            </a:r>
            <a:r>
              <a:rPr lang="en-US" dirty="0" smtClean="0"/>
              <a:t>Android Studio </a:t>
            </a:r>
            <a:r>
              <a:rPr lang="he-IL" dirty="0"/>
              <a:t> </a:t>
            </a:r>
            <a:r>
              <a:rPr lang="he-IL" dirty="0" smtClean="0"/>
              <a:t>נלחץ על כפתור ה</a:t>
            </a:r>
            <a:r>
              <a:rPr lang="en-US" dirty="0" smtClean="0"/>
              <a:t>AVD</a:t>
            </a:r>
            <a:r>
              <a:rPr lang="en-US" dirty="0"/>
              <a:t> </a:t>
            </a:r>
            <a:r>
              <a:rPr lang="en-US" dirty="0" smtClean="0"/>
              <a:t>Manager</a:t>
            </a:r>
            <a:r>
              <a:rPr lang="he-IL" dirty="0" smtClean="0"/>
              <a:t> (</a:t>
            </a:r>
            <a:r>
              <a:rPr lang="en-US" dirty="0" smtClean="0"/>
              <a:t>Android Virtual Device</a:t>
            </a:r>
            <a:r>
              <a:rPr lang="he-IL" dirty="0" smtClean="0"/>
              <a:t>)</a:t>
            </a:r>
            <a:endParaRPr lang="he-IL" dirty="0"/>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37034" y="2997727"/>
            <a:ext cx="7940675" cy="384879"/>
          </a:xfrm>
        </p:spPr>
      </p:pic>
      <p:sp>
        <p:nvSpPr>
          <p:cNvPr id="8" name="Rectangle 7"/>
          <p:cNvSpPr/>
          <p:nvPr/>
        </p:nvSpPr>
        <p:spPr>
          <a:xfrm>
            <a:off x="7887855" y="2997726"/>
            <a:ext cx="286328" cy="325631"/>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26" name="Straight Connector 25"/>
          <p:cNvCxnSpPr/>
          <p:nvPr/>
        </p:nvCxnSpPr>
        <p:spPr>
          <a:xfrm>
            <a:off x="6428509" y="2487105"/>
            <a:ext cx="1546649" cy="510621"/>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8" name="Rectangle 27"/>
          <p:cNvSpPr/>
          <p:nvPr/>
        </p:nvSpPr>
        <p:spPr>
          <a:xfrm>
            <a:off x="5652655" y="2234074"/>
            <a:ext cx="2096654" cy="253031"/>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9" name="Content Placeholder 2"/>
          <p:cNvSpPr txBox="1">
            <a:spLocks/>
          </p:cNvSpPr>
          <p:nvPr/>
        </p:nvSpPr>
        <p:spPr>
          <a:xfrm>
            <a:off x="2803382" y="3718679"/>
            <a:ext cx="5874327" cy="673228"/>
          </a:xfrm>
          <a:prstGeom prst="rect">
            <a:avLst/>
          </a:prstGeom>
        </p:spPr>
        <p:txBody>
          <a:bodyPr vert="horz" lIns="91440" tIns="45720" rIns="91440" bIns="45720" rtlCol="0">
            <a:normAutofit fontScale="62500" lnSpcReduction="2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dirty="0" smtClean="0"/>
              <a:t>אז נלחץ על כפתור ליצירת מכשיר וירטואלי חדש (סימולטור)</a:t>
            </a:r>
            <a:endParaRPr lang="he-IL" dirty="0"/>
          </a:p>
        </p:txBody>
      </p:sp>
      <p:pic>
        <p:nvPicPr>
          <p:cNvPr id="30" name="Picture 2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83184" y="4435880"/>
            <a:ext cx="3263900" cy="584200"/>
          </a:xfrm>
          <a:prstGeom prst="rect">
            <a:avLst/>
          </a:prstGeom>
        </p:spPr>
      </p:pic>
    </p:spTree>
    <p:extLst>
      <p:ext uri="{BB962C8B-B14F-4D97-AF65-F5344CB8AC3E}">
        <p14:creationId xmlns:p14="http://schemas.microsoft.com/office/powerpoint/2010/main" val="25360445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התקנת סביבת </a:t>
            </a:r>
            <a:r>
              <a:rPr lang="he-IL" dirty="0" smtClean="0"/>
              <a:t>העבודה</a:t>
            </a:r>
            <a:endParaRPr lang="en-US" dirty="0"/>
          </a:p>
        </p:txBody>
      </p:sp>
      <p:sp>
        <p:nvSpPr>
          <p:cNvPr id="3" name="Content Placeholder 2"/>
          <p:cNvSpPr>
            <a:spLocks noGrp="1"/>
          </p:cNvSpPr>
          <p:nvPr>
            <p:ph idx="1"/>
          </p:nvPr>
        </p:nvSpPr>
        <p:spPr>
          <a:xfrm>
            <a:off x="4830619" y="1852654"/>
            <a:ext cx="4645892" cy="2176176"/>
          </a:xfrm>
        </p:spPr>
        <p:txBody>
          <a:bodyPr>
            <a:normAutofit fontScale="92500" lnSpcReduction="10000"/>
          </a:bodyPr>
          <a:lstStyle/>
          <a:p>
            <a:pPr marL="0" indent="0" algn="r" rtl="1">
              <a:buNone/>
            </a:pPr>
            <a:r>
              <a:rPr lang="he-IL" dirty="0" smtClean="0"/>
              <a:t>לסימולטור </a:t>
            </a:r>
            <a:r>
              <a:rPr lang="he-IL" dirty="0" err="1" smtClean="0"/>
              <a:t>לסמטרפון</a:t>
            </a:r>
            <a:r>
              <a:rPr lang="he-IL" dirty="0" smtClean="0"/>
              <a:t> נבחר את </a:t>
            </a:r>
            <a:r>
              <a:rPr lang="en-US" dirty="0" smtClean="0"/>
              <a:t>Phone</a:t>
            </a:r>
            <a:r>
              <a:rPr lang="he-IL" dirty="0" smtClean="0"/>
              <a:t> </a:t>
            </a:r>
            <a:r>
              <a:rPr lang="he-IL" dirty="0" err="1" smtClean="0"/>
              <a:t>באיזור</a:t>
            </a:r>
            <a:r>
              <a:rPr lang="he-IL" dirty="0" smtClean="0"/>
              <a:t> ה</a:t>
            </a:r>
            <a:r>
              <a:rPr lang="en-US" dirty="0" smtClean="0"/>
              <a:t>Category</a:t>
            </a:r>
            <a:r>
              <a:rPr lang="he-IL" dirty="0" smtClean="0"/>
              <a:t>. אז נבחר גדם מהאופציות הקיימות.</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a:solidFill>
                  <a:srgbClr val="FFE701"/>
                </a:solidFill>
              </a:rPr>
              <a:t>התקנת סימולטור</a:t>
            </a:r>
            <a:endParaRPr lang="en-US"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891" y="1342032"/>
            <a:ext cx="4231998" cy="2834831"/>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44513" y="3945451"/>
            <a:ext cx="4231998" cy="2828065"/>
          </a:xfrm>
          <a:prstGeom prst="rect">
            <a:avLst/>
          </a:prstGeom>
        </p:spPr>
      </p:pic>
      <p:sp>
        <p:nvSpPr>
          <p:cNvPr id="8" name="Content Placeholder 2"/>
          <p:cNvSpPr txBox="1">
            <a:spLocks/>
          </p:cNvSpPr>
          <p:nvPr/>
        </p:nvSpPr>
        <p:spPr>
          <a:xfrm>
            <a:off x="-152056" y="4429766"/>
            <a:ext cx="4645892" cy="2176176"/>
          </a:xfrm>
          <a:prstGeom prst="rect">
            <a:avLst/>
          </a:prstGeom>
        </p:spPr>
        <p:txBody>
          <a:bodyPr vert="horz" lIns="91440" tIns="45720" rIns="91440" bIns="45720" rtlCol="0">
            <a:normAutofit fontScale="85000" lnSpcReduction="1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dirty="0" smtClean="0"/>
              <a:t>נחבר מערכת הפעלה. בפעם הראשונה יהיה צורך להוריד אותי. ניתן לעשות זאת ע"י לחיצת הכפתור  </a:t>
            </a:r>
            <a:r>
              <a:rPr lang="en-US" dirty="0" smtClean="0"/>
              <a:t>Download</a:t>
            </a:r>
            <a:endParaRPr lang="en-US" dirty="0"/>
          </a:p>
        </p:txBody>
      </p:sp>
    </p:spTree>
    <p:extLst>
      <p:ext uri="{BB962C8B-B14F-4D97-AF65-F5344CB8AC3E}">
        <p14:creationId xmlns:p14="http://schemas.microsoft.com/office/powerpoint/2010/main" val="185753228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התקנת סביבת </a:t>
            </a:r>
            <a:r>
              <a:rPr lang="he-IL" dirty="0" smtClean="0"/>
              <a:t>העבודה</a:t>
            </a:r>
            <a:endParaRPr lang="en-US" dirty="0"/>
          </a:p>
        </p:txBody>
      </p:sp>
      <p:sp>
        <p:nvSpPr>
          <p:cNvPr id="3" name="Content Placeholder 2"/>
          <p:cNvSpPr>
            <a:spLocks noGrp="1"/>
          </p:cNvSpPr>
          <p:nvPr>
            <p:ph idx="1"/>
          </p:nvPr>
        </p:nvSpPr>
        <p:spPr>
          <a:xfrm>
            <a:off x="4830619" y="1852654"/>
            <a:ext cx="4645892" cy="2176176"/>
          </a:xfrm>
        </p:spPr>
        <p:txBody>
          <a:bodyPr>
            <a:normAutofit fontScale="85000" lnSpcReduction="10000"/>
          </a:bodyPr>
          <a:lstStyle/>
          <a:p>
            <a:pPr marL="0" indent="0" algn="r" rtl="1">
              <a:buNone/>
            </a:pPr>
            <a:r>
              <a:rPr lang="he-IL" dirty="0" smtClean="0"/>
              <a:t>לבסוף נבחר שם לסימולטור.</a:t>
            </a:r>
          </a:p>
          <a:p>
            <a:pPr marL="0" indent="0" algn="r" rtl="1">
              <a:buNone/>
            </a:pPr>
            <a:r>
              <a:rPr lang="he-IL" dirty="0" smtClean="0"/>
              <a:t>בכל התהליך ניתן </a:t>
            </a:r>
            <a:r>
              <a:rPr lang="he-IL" dirty="0" err="1" smtClean="0"/>
              <a:t>לקסטם</a:t>
            </a:r>
            <a:r>
              <a:rPr lang="he-IL" dirty="0" smtClean="0"/>
              <a:t> להגדרות ספציפיות אך לרוב ברירות המחדל מספקות.</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a:solidFill>
                  <a:srgbClr val="FFE701"/>
                </a:solidFill>
              </a:rPr>
              <a:t>התקנת סימולטור</a:t>
            </a:r>
            <a:endParaRPr lang="en-US"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670" y="1342032"/>
            <a:ext cx="4230440" cy="2834831"/>
          </a:xfrm>
          <a:prstGeom prst="rect">
            <a:avLst/>
          </a:prstGeom>
        </p:spPr>
      </p:pic>
      <p:sp>
        <p:nvSpPr>
          <p:cNvPr id="8" name="Content Placeholder 2"/>
          <p:cNvSpPr txBox="1">
            <a:spLocks/>
          </p:cNvSpPr>
          <p:nvPr/>
        </p:nvSpPr>
        <p:spPr>
          <a:xfrm>
            <a:off x="-152057" y="4429766"/>
            <a:ext cx="9628567" cy="834961"/>
          </a:xfrm>
          <a:prstGeom prst="rect">
            <a:avLst/>
          </a:prstGeom>
        </p:spPr>
        <p:txBody>
          <a:bodyPr vert="horz" lIns="91440" tIns="45720" rIns="91440" bIns="45720" rtlCol="0">
            <a:normAutofit fontScale="77500" lnSpcReduction="2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dirty="0" smtClean="0"/>
              <a:t>לאחר שייווצר המכשיר </a:t>
            </a:r>
            <a:r>
              <a:rPr lang="he-IL" dirty="0" err="1" smtClean="0"/>
              <a:t>הוירטואלי</a:t>
            </a:r>
            <a:r>
              <a:rPr lang="he-IL" dirty="0" smtClean="0"/>
              <a:t> יהיה ניתן להריץ את האפליקציה ע"י בחירת המכשיר ולחיצה על כפתור ההרצה.</a:t>
            </a:r>
            <a:endParaRPr lang="en-US" dirty="0"/>
          </a:p>
        </p:txBody>
      </p:sp>
      <p:pic>
        <p:nvPicPr>
          <p:cNvPr id="9" name="Content Placeholder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35835" y="5665663"/>
            <a:ext cx="7940675" cy="384879"/>
          </a:xfrm>
          <a:prstGeom prst="rect">
            <a:avLst/>
          </a:prstGeom>
        </p:spPr>
      </p:pic>
      <p:sp>
        <p:nvSpPr>
          <p:cNvPr id="10" name="Rectangle 9"/>
          <p:cNvSpPr/>
          <p:nvPr/>
        </p:nvSpPr>
        <p:spPr>
          <a:xfrm>
            <a:off x="4687455" y="5665663"/>
            <a:ext cx="286328" cy="325631"/>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1" name="Rectangle 10"/>
          <p:cNvSpPr/>
          <p:nvPr/>
        </p:nvSpPr>
        <p:spPr>
          <a:xfrm>
            <a:off x="3001818" y="5665664"/>
            <a:ext cx="1616364" cy="355254"/>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12" name="Elbow Connector 11"/>
          <p:cNvCxnSpPr/>
          <p:nvPr/>
        </p:nvCxnSpPr>
        <p:spPr>
          <a:xfrm rot="16200000" flipV="1">
            <a:off x="4826365" y="6054801"/>
            <a:ext cx="220947" cy="212434"/>
          </a:xfrm>
          <a:prstGeom prst="bentConnector3">
            <a:avLst>
              <a:gd name="adj1" fmla="val 50000"/>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503055" y="6162592"/>
            <a:ext cx="2101274" cy="692497"/>
          </a:xfrm>
          <a:prstGeom prst="rect">
            <a:avLst/>
          </a:prstGeom>
          <a:noFill/>
        </p:spPr>
        <p:txBody>
          <a:bodyPr wrap="square" rtlCol="0">
            <a:spAutoFit/>
          </a:bodyPr>
          <a:lstStyle/>
          <a:p>
            <a:pPr algn="r" rtl="1"/>
            <a:r>
              <a:rPr lang="he-IL" sz="1300" dirty="0" smtClean="0">
                <a:solidFill>
                  <a:schemeClr val="bg1"/>
                </a:solidFill>
              </a:rPr>
              <a:t>בחירת כשיר להרצה. אם נשאיר על ברירת המחדל, האופציות השונות יקפצו</a:t>
            </a:r>
            <a:endParaRPr lang="en-US" sz="1300" dirty="0">
              <a:solidFill>
                <a:schemeClr val="bg1"/>
              </a:solidFill>
            </a:endParaRPr>
          </a:p>
        </p:txBody>
      </p:sp>
      <p:cxnSp>
        <p:nvCxnSpPr>
          <p:cNvPr id="17" name="Straight Connector 16"/>
          <p:cNvCxnSpPr/>
          <p:nvPr/>
        </p:nvCxnSpPr>
        <p:spPr>
          <a:xfrm flipH="1" flipV="1">
            <a:off x="3722255" y="6020918"/>
            <a:ext cx="1" cy="207251"/>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4645672" y="6262618"/>
            <a:ext cx="656221" cy="492443"/>
          </a:xfrm>
          <a:prstGeom prst="rect">
            <a:avLst/>
          </a:prstGeom>
          <a:noFill/>
        </p:spPr>
        <p:txBody>
          <a:bodyPr wrap="square" rtlCol="0">
            <a:spAutoFit/>
          </a:bodyPr>
          <a:lstStyle/>
          <a:p>
            <a:pPr algn="r" rtl="1"/>
            <a:r>
              <a:rPr lang="he-IL" sz="1300" smtClean="0">
                <a:solidFill>
                  <a:schemeClr val="bg1"/>
                </a:solidFill>
              </a:rPr>
              <a:t>כפתור ההרצה</a:t>
            </a:r>
            <a:endParaRPr lang="en-US" sz="1300" dirty="0">
              <a:solidFill>
                <a:schemeClr val="bg1"/>
              </a:solidFill>
            </a:endParaRPr>
          </a:p>
        </p:txBody>
      </p:sp>
      <p:cxnSp>
        <p:nvCxnSpPr>
          <p:cNvPr id="25" name="Elbow Connector 24"/>
          <p:cNvCxnSpPr>
            <a:stCxn id="26" idx="0"/>
          </p:cNvCxnSpPr>
          <p:nvPr/>
        </p:nvCxnSpPr>
        <p:spPr>
          <a:xfrm rot="16200000" flipV="1">
            <a:off x="5738284" y="6120126"/>
            <a:ext cx="258117" cy="1"/>
          </a:xfrm>
          <a:prstGeom prst="bentConnector3">
            <a:avLst>
              <a:gd name="adj1" fmla="val 50000"/>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539231" y="6249185"/>
            <a:ext cx="656221" cy="492443"/>
          </a:xfrm>
          <a:prstGeom prst="rect">
            <a:avLst/>
          </a:prstGeom>
          <a:noFill/>
        </p:spPr>
        <p:txBody>
          <a:bodyPr wrap="square" rtlCol="0">
            <a:spAutoFit/>
          </a:bodyPr>
          <a:lstStyle/>
          <a:p>
            <a:pPr algn="r" rtl="1"/>
            <a:r>
              <a:rPr lang="he-IL" sz="1300" dirty="0" smtClean="0">
                <a:solidFill>
                  <a:schemeClr val="bg1"/>
                </a:solidFill>
              </a:rPr>
              <a:t>כפתור </a:t>
            </a:r>
            <a:r>
              <a:rPr lang="he-IL" sz="1300" dirty="0" err="1" smtClean="0">
                <a:solidFill>
                  <a:schemeClr val="bg1"/>
                </a:solidFill>
              </a:rPr>
              <a:t>דיבאג</a:t>
            </a:r>
            <a:endParaRPr lang="en-US" sz="1300" dirty="0">
              <a:solidFill>
                <a:schemeClr val="bg1"/>
              </a:solidFill>
            </a:endParaRPr>
          </a:p>
        </p:txBody>
      </p:sp>
    </p:spTree>
    <p:extLst>
      <p:ext uri="{BB962C8B-B14F-4D97-AF65-F5344CB8AC3E}">
        <p14:creationId xmlns:p14="http://schemas.microsoft.com/office/powerpoint/2010/main" val="201388939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התקנת סביבת </a:t>
            </a:r>
            <a:r>
              <a:rPr lang="he-IL" dirty="0" smtClean="0"/>
              <a:t>העבודה</a:t>
            </a:r>
            <a:endParaRPr lang="en-US" dirty="0"/>
          </a:p>
        </p:txBody>
      </p:sp>
      <p:sp>
        <p:nvSpPr>
          <p:cNvPr id="3" name="Content Placeholder 2"/>
          <p:cNvSpPr>
            <a:spLocks noGrp="1"/>
          </p:cNvSpPr>
          <p:nvPr>
            <p:ph idx="1"/>
          </p:nvPr>
        </p:nvSpPr>
        <p:spPr>
          <a:xfrm>
            <a:off x="4756727" y="2063315"/>
            <a:ext cx="4719783" cy="3827710"/>
          </a:xfrm>
        </p:spPr>
        <p:txBody>
          <a:bodyPr>
            <a:normAutofit/>
          </a:bodyPr>
          <a:lstStyle/>
          <a:p>
            <a:pPr marL="0" indent="0" algn="r" rtl="1">
              <a:buNone/>
            </a:pPr>
            <a:r>
              <a:rPr lang="he-IL" dirty="0" smtClean="0"/>
              <a:t>לאחר שייפתח הסימולטור, האפליקציה אוטומטית יתוקן עליו ויורץ.</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a:solidFill>
                  <a:srgbClr val="FFE701"/>
                </a:solidFill>
              </a:rPr>
              <a:t>התקנת </a:t>
            </a:r>
            <a:r>
              <a:rPr lang="he-IL" sz="4000" dirty="0" smtClean="0">
                <a:solidFill>
                  <a:srgbClr val="FFE701"/>
                </a:solidFill>
              </a:rPr>
              <a:t>סימולטור</a:t>
            </a:r>
            <a:endParaRPr lang="en-US"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8621" y="1089129"/>
            <a:ext cx="3171421" cy="5551596"/>
          </a:xfrm>
          <a:prstGeom prst="rect">
            <a:avLst/>
          </a:prstGeom>
        </p:spPr>
      </p:pic>
    </p:spTree>
    <p:extLst>
      <p:ext uri="{BB962C8B-B14F-4D97-AF65-F5344CB8AC3E}">
        <p14:creationId xmlns:p14="http://schemas.microsoft.com/office/powerpoint/2010/main" val="172817430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הרכב </a:t>
            </a:r>
            <a:r>
              <a:rPr lang="he-IL" dirty="0" err="1" smtClean="0"/>
              <a:t>הפרוייקט</a:t>
            </a:r>
            <a:endParaRPr lang="en-US" dirty="0"/>
          </a:p>
        </p:txBody>
      </p:sp>
      <p:sp>
        <p:nvSpPr>
          <p:cNvPr id="3" name="Content Placeholder 2"/>
          <p:cNvSpPr>
            <a:spLocks noGrp="1"/>
          </p:cNvSpPr>
          <p:nvPr>
            <p:ph idx="1"/>
          </p:nvPr>
        </p:nvSpPr>
        <p:spPr>
          <a:xfrm>
            <a:off x="598621" y="1852654"/>
            <a:ext cx="7940660" cy="4426840"/>
          </a:xfrm>
        </p:spPr>
        <p:txBody>
          <a:bodyPr>
            <a:normAutofit/>
          </a:bodyPr>
          <a:lstStyle/>
          <a:p>
            <a:pPr algn="r" rtl="1"/>
            <a:r>
              <a:rPr lang="he-IL" dirty="0" smtClean="0"/>
              <a:t>אזורים חשובים ב</a:t>
            </a:r>
            <a:r>
              <a:rPr lang="en-US" dirty="0" smtClean="0"/>
              <a:t>   Android Studio </a:t>
            </a:r>
          </a:p>
          <a:p>
            <a:pPr algn="r" rtl="1"/>
            <a:r>
              <a:rPr lang="he-IL" dirty="0" smtClean="0"/>
              <a:t>קובץ ה </a:t>
            </a:r>
            <a:r>
              <a:rPr lang="en-US" dirty="0" err="1" smtClean="0"/>
              <a:t>AndroidManifest</a:t>
            </a:r>
            <a:endParaRPr lang="en-US" dirty="0" smtClean="0"/>
          </a:p>
          <a:p>
            <a:pPr algn="r" rtl="1"/>
            <a:r>
              <a:rPr lang="he-IL" dirty="0" smtClean="0"/>
              <a:t>קבצי ה</a:t>
            </a:r>
            <a:r>
              <a:rPr lang="en-US" dirty="0" smtClean="0"/>
              <a:t> </a:t>
            </a:r>
            <a:r>
              <a:rPr lang="en-US" dirty="0" err="1" smtClean="0"/>
              <a:t>gradle</a:t>
            </a:r>
            <a:r>
              <a:rPr lang="en-US" dirty="0" smtClean="0"/>
              <a:t> </a:t>
            </a:r>
          </a:p>
          <a:p>
            <a:pPr algn="r" rtl="1"/>
            <a:r>
              <a:rPr lang="he-IL" dirty="0" smtClean="0"/>
              <a:t>תיקיית </a:t>
            </a:r>
            <a:r>
              <a:rPr lang="en-US" dirty="0" smtClean="0"/>
              <a:t>res</a:t>
            </a:r>
          </a:p>
          <a:p>
            <a:pPr algn="r" rtl="1"/>
            <a:r>
              <a:rPr lang="he-IL" dirty="0" smtClean="0"/>
              <a:t>תיקיית </a:t>
            </a:r>
            <a:r>
              <a:rPr lang="en-US" dirty="0" smtClean="0"/>
              <a:t>java</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smtClean="0">
                <a:solidFill>
                  <a:srgbClr val="FFE701"/>
                </a:solidFill>
              </a:rPr>
              <a:t>תוכן עניינים</a:t>
            </a:r>
            <a:endParaRPr lang="en-US" sz="4000" dirty="0">
              <a:solidFill>
                <a:srgbClr val="FFE701"/>
              </a:solidFill>
            </a:endParaRPr>
          </a:p>
        </p:txBody>
      </p:sp>
    </p:spTree>
    <p:extLst>
      <p:ext uri="{BB962C8B-B14F-4D97-AF65-F5344CB8AC3E}">
        <p14:creationId xmlns:p14="http://schemas.microsoft.com/office/powerpoint/2010/main" val="152090130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הרכב </a:t>
            </a:r>
            <a:r>
              <a:rPr lang="he-IL" dirty="0" err="1"/>
              <a:t>הפרוייקט</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smtClean="0">
                <a:solidFill>
                  <a:srgbClr val="FFE701"/>
                </a:solidFill>
              </a:rPr>
              <a:t>אזורים חשובים ב</a:t>
            </a:r>
            <a:r>
              <a:rPr lang="en-US" sz="4000" dirty="0" smtClean="0">
                <a:solidFill>
                  <a:srgbClr val="FFE701"/>
                </a:solidFill>
              </a:rPr>
              <a:t>Android Studio </a:t>
            </a:r>
            <a:endParaRPr lang="en-US"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2221" y="2042519"/>
            <a:ext cx="8182664" cy="4206401"/>
          </a:xfrm>
          <a:prstGeom prst="rect">
            <a:avLst/>
          </a:prstGeom>
        </p:spPr>
      </p:pic>
      <p:sp>
        <p:nvSpPr>
          <p:cNvPr id="8" name="Rectangle 7"/>
          <p:cNvSpPr/>
          <p:nvPr/>
        </p:nvSpPr>
        <p:spPr>
          <a:xfrm>
            <a:off x="2872506" y="2290619"/>
            <a:ext cx="6474694" cy="2254422"/>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 name="TextBox 9"/>
          <p:cNvSpPr txBox="1"/>
          <p:nvPr/>
        </p:nvSpPr>
        <p:spPr>
          <a:xfrm>
            <a:off x="7684655" y="2567859"/>
            <a:ext cx="1277713" cy="892552"/>
          </a:xfrm>
          <a:prstGeom prst="rect">
            <a:avLst/>
          </a:prstGeom>
          <a:noFill/>
        </p:spPr>
        <p:txBody>
          <a:bodyPr wrap="square" rtlCol="0">
            <a:spAutoFit/>
          </a:bodyPr>
          <a:lstStyle/>
          <a:p>
            <a:pPr algn="r" rtl="1"/>
            <a:r>
              <a:rPr lang="he-IL" sz="1300" dirty="0" smtClean="0">
                <a:solidFill>
                  <a:schemeClr val="bg1"/>
                </a:solidFill>
              </a:rPr>
              <a:t>החלון המרכזי בו ניתן לראות ולערוץ את קבצי </a:t>
            </a:r>
            <a:r>
              <a:rPr lang="he-IL" sz="1300" dirty="0" err="1" smtClean="0">
                <a:solidFill>
                  <a:schemeClr val="bg1"/>
                </a:solidFill>
              </a:rPr>
              <a:t>הפרוייקט</a:t>
            </a:r>
            <a:endParaRPr lang="en-US" sz="1300" dirty="0">
              <a:solidFill>
                <a:schemeClr val="bg1"/>
              </a:solidFill>
            </a:endParaRPr>
          </a:p>
        </p:txBody>
      </p:sp>
      <p:sp>
        <p:nvSpPr>
          <p:cNvPr id="11" name="Rectangle 10"/>
          <p:cNvSpPr/>
          <p:nvPr/>
        </p:nvSpPr>
        <p:spPr>
          <a:xfrm>
            <a:off x="1385451" y="2290619"/>
            <a:ext cx="1487055" cy="2235199"/>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2" name="Rectangle 11"/>
          <p:cNvSpPr/>
          <p:nvPr/>
        </p:nvSpPr>
        <p:spPr>
          <a:xfrm>
            <a:off x="1260000" y="2290619"/>
            <a:ext cx="125452" cy="452581"/>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13" name="Elbow Connector 12"/>
          <p:cNvCxnSpPr>
            <a:stCxn id="12" idx="1"/>
          </p:cNvCxnSpPr>
          <p:nvPr/>
        </p:nvCxnSpPr>
        <p:spPr>
          <a:xfrm rot="10800000">
            <a:off x="1017128" y="2516910"/>
            <a:ext cx="242872" cy="1"/>
          </a:xfrm>
          <a:prstGeom prst="bentConnector3">
            <a:avLst>
              <a:gd name="adj1" fmla="val 50000"/>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64655" y="1803545"/>
            <a:ext cx="1145307" cy="2462213"/>
          </a:xfrm>
          <a:prstGeom prst="rect">
            <a:avLst/>
          </a:prstGeom>
          <a:noFill/>
        </p:spPr>
        <p:txBody>
          <a:bodyPr wrap="square" rtlCol="0">
            <a:spAutoFit/>
          </a:bodyPr>
          <a:lstStyle/>
          <a:p>
            <a:pPr algn="r" rtl="1"/>
            <a:r>
              <a:rPr lang="en-US" sz="1100" b="1" dirty="0" smtClean="0">
                <a:solidFill>
                  <a:schemeClr val="bg1"/>
                </a:solidFill>
              </a:rPr>
              <a:t>Project Explorer</a:t>
            </a:r>
          </a:p>
          <a:p>
            <a:pPr algn="r" rtl="1"/>
            <a:r>
              <a:rPr lang="he-IL" sz="1100" dirty="0" smtClean="0">
                <a:solidFill>
                  <a:schemeClr val="bg1"/>
                </a:solidFill>
              </a:rPr>
              <a:t>ניתן לבחור את צורת הצגת </a:t>
            </a:r>
            <a:r>
              <a:rPr lang="he-IL" sz="1100" dirty="0" err="1" smtClean="0">
                <a:solidFill>
                  <a:schemeClr val="bg1"/>
                </a:solidFill>
              </a:rPr>
              <a:t>הפרוייקט</a:t>
            </a:r>
            <a:r>
              <a:rPr lang="he-IL" sz="1100" dirty="0" smtClean="0">
                <a:solidFill>
                  <a:schemeClr val="bg1"/>
                </a:solidFill>
              </a:rPr>
              <a:t> (</a:t>
            </a:r>
            <a:r>
              <a:rPr lang="he-IL" sz="1100" dirty="0" err="1" smtClean="0">
                <a:solidFill>
                  <a:schemeClr val="bg1"/>
                </a:solidFill>
              </a:rPr>
              <a:t>הברירת</a:t>
            </a:r>
            <a:r>
              <a:rPr lang="he-IL" sz="1100" dirty="0" smtClean="0">
                <a:solidFill>
                  <a:schemeClr val="bg1"/>
                </a:solidFill>
              </a:rPr>
              <a:t> מחדל זה </a:t>
            </a:r>
            <a:r>
              <a:rPr lang="en-US" sz="1100" dirty="0" smtClean="0">
                <a:solidFill>
                  <a:schemeClr val="bg1"/>
                </a:solidFill>
              </a:rPr>
              <a:t>Android</a:t>
            </a:r>
            <a:r>
              <a:rPr lang="he-IL" sz="1100" dirty="0" smtClean="0">
                <a:solidFill>
                  <a:schemeClr val="bg1"/>
                </a:solidFill>
              </a:rPr>
              <a:t> שמחלק את הקבצים לצורה נוחה אך יש עוד כגון</a:t>
            </a:r>
            <a:r>
              <a:rPr lang="en-US" sz="1100" dirty="0" smtClean="0">
                <a:solidFill>
                  <a:schemeClr val="bg1"/>
                </a:solidFill>
              </a:rPr>
              <a:t> Project </a:t>
            </a:r>
            <a:r>
              <a:rPr lang="he-IL" sz="1100" dirty="0" smtClean="0">
                <a:solidFill>
                  <a:schemeClr val="bg1"/>
                </a:solidFill>
              </a:rPr>
              <a:t> שנותן תצוגה יותר </a:t>
            </a:r>
            <a:r>
              <a:rPr lang="he-IL" sz="1100" dirty="0" err="1" smtClean="0">
                <a:solidFill>
                  <a:schemeClr val="bg1"/>
                </a:solidFill>
              </a:rPr>
              <a:t>אמיתית</a:t>
            </a:r>
            <a:r>
              <a:rPr lang="he-IL" sz="1100" dirty="0" smtClean="0">
                <a:solidFill>
                  <a:schemeClr val="bg1"/>
                </a:solidFill>
              </a:rPr>
              <a:t> של </a:t>
            </a:r>
            <a:r>
              <a:rPr lang="he-IL" sz="1100" dirty="0" err="1" smtClean="0">
                <a:solidFill>
                  <a:schemeClr val="bg1"/>
                </a:solidFill>
              </a:rPr>
              <a:t>הרארכיית</a:t>
            </a:r>
            <a:r>
              <a:rPr lang="he-IL" sz="1100" dirty="0" smtClean="0">
                <a:solidFill>
                  <a:schemeClr val="bg1"/>
                </a:solidFill>
              </a:rPr>
              <a:t> הקבצים.</a:t>
            </a:r>
            <a:endParaRPr lang="en-US" sz="1100" dirty="0">
              <a:solidFill>
                <a:schemeClr val="bg1"/>
              </a:solidFill>
            </a:endParaRPr>
          </a:p>
        </p:txBody>
      </p:sp>
      <p:cxnSp>
        <p:nvCxnSpPr>
          <p:cNvPr id="18" name="Elbow Connector 17"/>
          <p:cNvCxnSpPr>
            <a:stCxn id="11" idx="1"/>
            <a:endCxn id="16" idx="3"/>
          </p:cNvCxnSpPr>
          <p:nvPr/>
        </p:nvCxnSpPr>
        <p:spPr>
          <a:xfrm rot="10800000">
            <a:off x="1080653" y="3034653"/>
            <a:ext cx="304799" cy="373567"/>
          </a:xfrm>
          <a:prstGeom prst="bentConnector3">
            <a:avLst>
              <a:gd name="adj1" fmla="val 50000"/>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5" name="Rectangle 24"/>
          <p:cNvSpPr/>
          <p:nvPr/>
        </p:nvSpPr>
        <p:spPr>
          <a:xfrm>
            <a:off x="2512291" y="6012873"/>
            <a:ext cx="461819" cy="101600"/>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p:nvSpPr>
        <p:spPr>
          <a:xfrm>
            <a:off x="1385450" y="4545041"/>
            <a:ext cx="7961750" cy="1467832"/>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TextBox 26"/>
          <p:cNvSpPr txBox="1"/>
          <p:nvPr/>
        </p:nvSpPr>
        <p:spPr>
          <a:xfrm>
            <a:off x="-64655" y="4513217"/>
            <a:ext cx="1146438" cy="2123658"/>
          </a:xfrm>
          <a:prstGeom prst="rect">
            <a:avLst/>
          </a:prstGeom>
          <a:noFill/>
        </p:spPr>
        <p:txBody>
          <a:bodyPr wrap="square" rtlCol="0">
            <a:spAutoFit/>
          </a:bodyPr>
          <a:lstStyle/>
          <a:p>
            <a:pPr algn="r" rtl="1"/>
            <a:r>
              <a:rPr lang="en-US" sz="1100" b="1" dirty="0" smtClean="0">
                <a:solidFill>
                  <a:schemeClr val="bg1"/>
                </a:solidFill>
              </a:rPr>
              <a:t>Logcat</a:t>
            </a:r>
          </a:p>
          <a:p>
            <a:pPr algn="r" rtl="1"/>
            <a:r>
              <a:rPr lang="he-IL" sz="1100" dirty="0" smtClean="0">
                <a:solidFill>
                  <a:schemeClr val="bg1"/>
                </a:solidFill>
              </a:rPr>
              <a:t>ניתן לראות את הדפסי הלוגים במכשיר שנבחר אם אופציות סינון רבות (למשל ע"י אפליקציה </a:t>
            </a:r>
            <a:r>
              <a:rPr lang="he-IL" sz="1100" dirty="0" err="1" smtClean="0">
                <a:solidFill>
                  <a:schemeClr val="bg1"/>
                </a:solidFill>
              </a:rPr>
              <a:t>מסויימת</a:t>
            </a:r>
            <a:r>
              <a:rPr lang="he-IL" sz="1100" dirty="0" smtClean="0">
                <a:solidFill>
                  <a:schemeClr val="bg1"/>
                </a:solidFill>
              </a:rPr>
              <a:t> או ע"י הלוג). חשוב לזכור שבלשונית זו נראה גם את הדפסי השגיאות.</a:t>
            </a:r>
            <a:endParaRPr lang="en-US" sz="1100" dirty="0" smtClean="0">
              <a:solidFill>
                <a:schemeClr val="bg1"/>
              </a:solidFill>
            </a:endParaRPr>
          </a:p>
        </p:txBody>
      </p:sp>
      <p:cxnSp>
        <p:nvCxnSpPr>
          <p:cNvPr id="30" name="Elbow Connector 29"/>
          <p:cNvCxnSpPr>
            <a:stCxn id="26" idx="1"/>
            <a:endCxn id="27" idx="3"/>
          </p:cNvCxnSpPr>
          <p:nvPr/>
        </p:nvCxnSpPr>
        <p:spPr>
          <a:xfrm rot="10800000" flipV="1">
            <a:off x="1081784" y="5278956"/>
            <a:ext cx="303667" cy="296089"/>
          </a:xfrm>
          <a:prstGeom prst="bentConnector3">
            <a:avLst>
              <a:gd name="adj1" fmla="val 50000"/>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3" name="Elbow Connector 32"/>
          <p:cNvCxnSpPr>
            <a:stCxn id="25" idx="2"/>
          </p:cNvCxnSpPr>
          <p:nvPr/>
        </p:nvCxnSpPr>
        <p:spPr>
          <a:xfrm rot="5400000">
            <a:off x="1718008" y="5413592"/>
            <a:ext cx="324312" cy="1726074"/>
          </a:xfrm>
          <a:prstGeom prst="bentConnector2">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5707919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הרכב </a:t>
            </a:r>
            <a:r>
              <a:rPr lang="he-IL" dirty="0" err="1" smtClean="0"/>
              <a:t>הפרוייקט</a:t>
            </a:r>
            <a:endParaRPr lang="en-US" dirty="0"/>
          </a:p>
        </p:txBody>
      </p:sp>
      <p:sp>
        <p:nvSpPr>
          <p:cNvPr id="3" name="Content Placeholder 2"/>
          <p:cNvSpPr>
            <a:spLocks noGrp="1"/>
          </p:cNvSpPr>
          <p:nvPr>
            <p:ph idx="1"/>
          </p:nvPr>
        </p:nvSpPr>
        <p:spPr>
          <a:xfrm>
            <a:off x="6050943" y="1852654"/>
            <a:ext cx="2488338" cy="4426840"/>
          </a:xfrm>
        </p:spPr>
        <p:txBody>
          <a:bodyPr>
            <a:normAutofit fontScale="47500" lnSpcReduction="20000"/>
          </a:bodyPr>
          <a:lstStyle/>
          <a:p>
            <a:pPr marL="0" indent="0" algn="r" rtl="1">
              <a:buNone/>
            </a:pPr>
            <a:r>
              <a:rPr lang="he-IL" dirty="0" smtClean="0"/>
              <a:t>קובץ </a:t>
            </a:r>
            <a:r>
              <a:rPr lang="en-US" dirty="0" smtClean="0"/>
              <a:t>XML</a:t>
            </a:r>
            <a:r>
              <a:rPr lang="he-IL" dirty="0" smtClean="0"/>
              <a:t> המכיל את הגדרות האפליקציה.</a:t>
            </a:r>
          </a:p>
          <a:p>
            <a:pPr marL="0" indent="0" algn="r" rtl="1">
              <a:buNone/>
            </a:pPr>
            <a:endParaRPr lang="he-IL" dirty="0"/>
          </a:p>
          <a:p>
            <a:pPr marL="0" indent="0" algn="r" rtl="1">
              <a:buNone/>
            </a:pPr>
            <a:r>
              <a:rPr lang="he-IL" dirty="0" smtClean="0"/>
              <a:t>יש בו מספר סוגי הגדרות שונות של האפליקצייה, בין היתר נכללים:</a:t>
            </a:r>
          </a:p>
          <a:p>
            <a:pPr algn="r" rtl="1"/>
            <a:r>
              <a:rPr lang="he-IL" dirty="0" smtClean="0"/>
              <a:t>אייקון</a:t>
            </a:r>
          </a:p>
          <a:p>
            <a:pPr algn="r" rtl="1"/>
            <a:r>
              <a:rPr lang="he-IL" dirty="0" smtClean="0"/>
              <a:t>כותרת</a:t>
            </a:r>
          </a:p>
          <a:p>
            <a:pPr algn="r" rtl="1"/>
            <a:r>
              <a:rPr lang="he-IL" dirty="0" smtClean="0"/>
              <a:t>הרשאות דרושות</a:t>
            </a:r>
          </a:p>
          <a:p>
            <a:pPr algn="r" rtl="1"/>
            <a:r>
              <a:rPr lang="en-US" dirty="0" smtClean="0"/>
              <a:t> activities</a:t>
            </a:r>
            <a:endParaRPr lang="he-IL" dirty="0" smtClean="0"/>
          </a:p>
          <a:p>
            <a:pPr algn="r" rtl="1"/>
            <a:r>
              <a:rPr lang="en-US" dirty="0" smtClean="0"/>
              <a:t>services</a:t>
            </a:r>
            <a:endParaRPr lang="he-IL" dirty="0" smtClean="0"/>
          </a:p>
          <a:p>
            <a:pPr algn="r" rtl="1"/>
            <a:r>
              <a:rPr lang="en-US" dirty="0" smtClean="0"/>
              <a:t>broadcast receivers</a:t>
            </a:r>
            <a:endParaRPr lang="he-IL" dirty="0" smtClean="0"/>
          </a:p>
          <a:p>
            <a:pPr algn="r" rtl="1"/>
            <a:r>
              <a:rPr lang="en-US" dirty="0" smtClean="0"/>
              <a:t>content providers</a:t>
            </a:r>
            <a:endParaRPr lang="he-IL" dirty="0" smtClean="0"/>
          </a:p>
          <a:p>
            <a:pPr marL="0" indent="0" algn="r" rtl="1">
              <a:buNone/>
            </a:pPr>
            <a:r>
              <a:rPr lang="he-IL" dirty="0" smtClean="0"/>
              <a:t>בדוגמה ניתן לראות דוגמה של קובץ</a:t>
            </a:r>
            <a:r>
              <a:rPr lang="en-US" dirty="0" smtClean="0"/>
              <a:t>Manifest </a:t>
            </a:r>
            <a:r>
              <a:rPr lang="he-IL" dirty="0" smtClean="0"/>
              <a:t> בסיסי על יישום הכולל </a:t>
            </a:r>
            <a:r>
              <a:rPr lang="en-US" dirty="0" smtClean="0"/>
              <a:t>activity</a:t>
            </a:r>
            <a:r>
              <a:rPr lang="he-IL" dirty="0"/>
              <a:t> </a:t>
            </a:r>
            <a:r>
              <a:rPr lang="he-IL" dirty="0" smtClean="0"/>
              <a:t>בודד.</a:t>
            </a:r>
            <a:endParaRPr lang="en-US" dirty="0" smtClean="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en-US" sz="4000" dirty="0" err="1">
                <a:solidFill>
                  <a:srgbClr val="FFE701"/>
                </a:solidFill>
              </a:rPr>
              <a:t>קובץ</a:t>
            </a:r>
            <a:r>
              <a:rPr lang="en-US" sz="4000" dirty="0">
                <a:solidFill>
                  <a:srgbClr val="FFE701"/>
                </a:solidFill>
              </a:rPr>
              <a:t> </a:t>
            </a:r>
            <a:r>
              <a:rPr lang="en-US" sz="4000" dirty="0" err="1">
                <a:solidFill>
                  <a:srgbClr val="FFE701"/>
                </a:solidFill>
              </a:rPr>
              <a:t>ה</a:t>
            </a:r>
            <a:r>
              <a:rPr lang="en-US" sz="4000" dirty="0">
                <a:solidFill>
                  <a:srgbClr val="FFE701"/>
                </a:solidFill>
              </a:rPr>
              <a:t> </a:t>
            </a:r>
            <a:r>
              <a:rPr lang="en-US" sz="4000" dirty="0" err="1">
                <a:solidFill>
                  <a:srgbClr val="FFE701"/>
                </a:solidFill>
              </a:rPr>
              <a:t>AndroidManifest</a:t>
            </a:r>
            <a:endParaRPr lang="en-US"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6243" y="1852654"/>
            <a:ext cx="5360651" cy="3341088"/>
          </a:xfrm>
          <a:prstGeom prst="rect">
            <a:avLst/>
          </a:prstGeom>
        </p:spPr>
      </p:pic>
      <p:sp>
        <p:nvSpPr>
          <p:cNvPr id="6" name="Rectangle 5"/>
          <p:cNvSpPr/>
          <p:nvPr/>
        </p:nvSpPr>
        <p:spPr>
          <a:xfrm>
            <a:off x="360219" y="2253673"/>
            <a:ext cx="812799" cy="193963"/>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7" name="Elbow Connector 6"/>
          <p:cNvCxnSpPr/>
          <p:nvPr/>
        </p:nvCxnSpPr>
        <p:spPr>
          <a:xfrm rot="5400000">
            <a:off x="83170" y="3883893"/>
            <a:ext cx="2703445" cy="835528"/>
          </a:xfrm>
          <a:prstGeom prst="bentConnector3">
            <a:avLst>
              <a:gd name="adj1" fmla="val 0"/>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4" name="Elbow Connector 13"/>
          <p:cNvCxnSpPr/>
          <p:nvPr/>
        </p:nvCxnSpPr>
        <p:spPr>
          <a:xfrm rot="5400000">
            <a:off x="290568" y="4091291"/>
            <a:ext cx="2441053" cy="683129"/>
          </a:xfrm>
          <a:prstGeom prst="bentConnector3">
            <a:avLst>
              <a:gd name="adj1" fmla="val 163"/>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216243" y="5589767"/>
            <a:ext cx="2241543" cy="1107996"/>
          </a:xfrm>
          <a:prstGeom prst="rect">
            <a:avLst/>
          </a:prstGeom>
          <a:noFill/>
        </p:spPr>
        <p:txBody>
          <a:bodyPr wrap="square" rtlCol="0">
            <a:spAutoFit/>
          </a:bodyPr>
          <a:lstStyle/>
          <a:p>
            <a:pPr algn="r" rtl="1"/>
            <a:r>
              <a:rPr lang="he-IL" sz="1100" dirty="0" smtClean="0">
                <a:solidFill>
                  <a:schemeClr val="bg1"/>
                </a:solidFill>
              </a:rPr>
              <a:t>אייקון האפליקצייה. ניתן להגדיר גרסה רגילה וגרסה למכשירים אשר משתמשים באייקונים מעוגלים.</a:t>
            </a:r>
          </a:p>
          <a:p>
            <a:pPr algn="r" rtl="1"/>
            <a:r>
              <a:rPr lang="he-IL" sz="1100" dirty="0" smtClean="0">
                <a:solidFill>
                  <a:schemeClr val="bg1"/>
                </a:solidFill>
              </a:rPr>
              <a:t>נהוג שתמונת/ות של אייקון האפליקצייה יימצא בתיקיית </a:t>
            </a:r>
            <a:r>
              <a:rPr lang="en-US" sz="1100" dirty="0" err="1" smtClean="0">
                <a:solidFill>
                  <a:schemeClr val="bg1"/>
                </a:solidFill>
              </a:rPr>
              <a:t>mipmap</a:t>
            </a:r>
            <a:r>
              <a:rPr lang="he-IL" sz="1100" dirty="0" smtClean="0">
                <a:solidFill>
                  <a:schemeClr val="bg1"/>
                </a:solidFill>
              </a:rPr>
              <a:t> אשר נמצא בתיקיית </a:t>
            </a:r>
            <a:r>
              <a:rPr lang="en-US" sz="1100" dirty="0" smtClean="0">
                <a:solidFill>
                  <a:schemeClr val="bg1"/>
                </a:solidFill>
              </a:rPr>
              <a:t>res</a:t>
            </a:r>
            <a:endParaRPr lang="en-US" sz="1100" dirty="0">
              <a:solidFill>
                <a:schemeClr val="bg1"/>
              </a:solidFill>
            </a:endParaRPr>
          </a:p>
        </p:txBody>
      </p:sp>
      <p:cxnSp>
        <p:nvCxnSpPr>
          <p:cNvPr id="20" name="Elbow Connector 19"/>
          <p:cNvCxnSpPr/>
          <p:nvPr/>
        </p:nvCxnSpPr>
        <p:spPr>
          <a:xfrm rot="16200000" flipH="1">
            <a:off x="3032485" y="3582682"/>
            <a:ext cx="3198363" cy="2195263"/>
          </a:xfrm>
          <a:prstGeom prst="bentConnector3">
            <a:avLst>
              <a:gd name="adj1" fmla="val 279"/>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4381948" y="6241179"/>
            <a:ext cx="2241543" cy="430887"/>
          </a:xfrm>
          <a:prstGeom prst="rect">
            <a:avLst/>
          </a:prstGeom>
          <a:noFill/>
        </p:spPr>
        <p:txBody>
          <a:bodyPr wrap="square" rtlCol="0">
            <a:spAutoFit/>
          </a:bodyPr>
          <a:lstStyle/>
          <a:p>
            <a:pPr algn="r" rtl="1"/>
            <a:r>
              <a:rPr lang="he-IL" sz="1100" dirty="0" smtClean="0">
                <a:solidFill>
                  <a:schemeClr val="bg1"/>
                </a:solidFill>
              </a:rPr>
              <a:t>כותרת האפליקצייה הלקוחה מקובץ </a:t>
            </a:r>
            <a:r>
              <a:rPr lang="en-US" sz="1100" dirty="0" smtClean="0">
                <a:solidFill>
                  <a:schemeClr val="bg1"/>
                </a:solidFill>
              </a:rPr>
              <a:t>strings </a:t>
            </a:r>
            <a:r>
              <a:rPr lang="he-IL" sz="1100" dirty="0" smtClean="0">
                <a:solidFill>
                  <a:schemeClr val="bg1"/>
                </a:solidFill>
              </a:rPr>
              <a:t> (נרחיב בהמשך)</a:t>
            </a:r>
            <a:endParaRPr lang="en-US" sz="1100" dirty="0">
              <a:solidFill>
                <a:schemeClr val="bg1"/>
              </a:solidFill>
            </a:endParaRPr>
          </a:p>
        </p:txBody>
      </p:sp>
      <p:sp>
        <p:nvSpPr>
          <p:cNvPr id="26" name="Rectangle 25"/>
          <p:cNvSpPr/>
          <p:nvPr/>
        </p:nvSpPr>
        <p:spPr>
          <a:xfrm>
            <a:off x="1893354" y="3520026"/>
            <a:ext cx="3529436" cy="837289"/>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28" name="Elbow Connector 27"/>
          <p:cNvCxnSpPr>
            <a:stCxn id="26" idx="2"/>
          </p:cNvCxnSpPr>
          <p:nvPr/>
        </p:nvCxnSpPr>
        <p:spPr>
          <a:xfrm rot="16200000" flipH="1">
            <a:off x="3161114" y="4854272"/>
            <a:ext cx="993917" cy="1"/>
          </a:xfrm>
          <a:prstGeom prst="bentConnector3">
            <a:avLst>
              <a:gd name="adj1" fmla="val 50000"/>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2451604" y="5340953"/>
            <a:ext cx="2241543" cy="600164"/>
          </a:xfrm>
          <a:prstGeom prst="rect">
            <a:avLst/>
          </a:prstGeom>
          <a:noFill/>
        </p:spPr>
        <p:txBody>
          <a:bodyPr wrap="square" rtlCol="0">
            <a:spAutoFit/>
          </a:bodyPr>
          <a:lstStyle/>
          <a:p>
            <a:pPr algn="r" rtl="1"/>
            <a:r>
              <a:rPr lang="he-IL" sz="1100" dirty="0" smtClean="0">
                <a:solidFill>
                  <a:schemeClr val="bg1"/>
                </a:solidFill>
              </a:rPr>
              <a:t>הגדרת </a:t>
            </a:r>
            <a:r>
              <a:rPr lang="en-US" sz="1100" dirty="0" smtClean="0">
                <a:solidFill>
                  <a:schemeClr val="bg1"/>
                </a:solidFill>
              </a:rPr>
              <a:t>activity</a:t>
            </a:r>
            <a:r>
              <a:rPr lang="he-IL" sz="1100" dirty="0" smtClean="0">
                <a:solidFill>
                  <a:schemeClr val="bg1"/>
                </a:solidFill>
              </a:rPr>
              <a:t> ראשי שמחלקת ה</a:t>
            </a:r>
            <a:r>
              <a:rPr lang="en-US" sz="1100" dirty="0" smtClean="0">
                <a:solidFill>
                  <a:schemeClr val="bg1"/>
                </a:solidFill>
              </a:rPr>
              <a:t>Java</a:t>
            </a:r>
            <a:r>
              <a:rPr lang="he-IL" sz="1100" dirty="0" smtClean="0">
                <a:solidFill>
                  <a:schemeClr val="bg1"/>
                </a:solidFill>
              </a:rPr>
              <a:t> המתאימה לו נקראת </a:t>
            </a:r>
            <a:r>
              <a:rPr lang="en-US" sz="1100" dirty="0" err="1" smtClean="0">
                <a:solidFill>
                  <a:schemeClr val="bg1"/>
                </a:solidFill>
              </a:rPr>
              <a:t>MainActivity</a:t>
            </a:r>
            <a:r>
              <a:rPr lang="he-IL" sz="1100" dirty="0" smtClean="0">
                <a:solidFill>
                  <a:schemeClr val="bg1"/>
                </a:solidFill>
              </a:rPr>
              <a:t>. (נפרט בהמשך)</a:t>
            </a:r>
            <a:endParaRPr lang="en-US" sz="1100" dirty="0">
              <a:solidFill>
                <a:schemeClr val="bg1"/>
              </a:solidFill>
            </a:endParaRPr>
          </a:p>
        </p:txBody>
      </p:sp>
    </p:spTree>
    <p:extLst>
      <p:ext uri="{BB962C8B-B14F-4D97-AF65-F5344CB8AC3E}">
        <p14:creationId xmlns:p14="http://schemas.microsoft.com/office/powerpoint/2010/main" val="63769130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הרכב </a:t>
            </a:r>
            <a:r>
              <a:rPr lang="he-IL" dirty="0" err="1" smtClean="0"/>
              <a:t>הפרוייקט</a:t>
            </a:r>
            <a:endParaRPr lang="en-US" dirty="0"/>
          </a:p>
        </p:txBody>
      </p:sp>
      <p:sp>
        <p:nvSpPr>
          <p:cNvPr id="3" name="Content Placeholder 2"/>
          <p:cNvSpPr>
            <a:spLocks noGrp="1"/>
          </p:cNvSpPr>
          <p:nvPr>
            <p:ph idx="1"/>
          </p:nvPr>
        </p:nvSpPr>
        <p:spPr>
          <a:xfrm>
            <a:off x="116319" y="5412723"/>
            <a:ext cx="9409343" cy="1144076"/>
          </a:xfrm>
        </p:spPr>
        <p:txBody>
          <a:bodyPr>
            <a:normAutofit fontScale="32500" lnSpcReduction="20000"/>
          </a:bodyPr>
          <a:lstStyle/>
          <a:p>
            <a:pPr marL="0" indent="0" algn="r" rtl="1">
              <a:buNone/>
            </a:pPr>
            <a:r>
              <a:rPr lang="he-IL" dirty="0" smtClean="0"/>
              <a:t>קובץ ה</a:t>
            </a:r>
            <a:r>
              <a:rPr lang="en-US" dirty="0" err="1" smtClean="0"/>
              <a:t>gradle</a:t>
            </a:r>
            <a:r>
              <a:rPr lang="he-IL" dirty="0"/>
              <a:t> </a:t>
            </a:r>
            <a:r>
              <a:rPr lang="he-IL" dirty="0" smtClean="0"/>
              <a:t>ברמת המודול מכיל את ההגדות לאפליקציה (ה</a:t>
            </a:r>
            <a:r>
              <a:rPr lang="en-US" dirty="0" err="1" smtClean="0"/>
              <a:t>defaultConfig</a:t>
            </a:r>
            <a:r>
              <a:rPr lang="he-IL" dirty="0" smtClean="0"/>
              <a:t>) למשל </a:t>
            </a:r>
            <a:r>
              <a:rPr lang="he-IL" dirty="0"/>
              <a:t>ה</a:t>
            </a:r>
            <a:r>
              <a:rPr lang="en-US" dirty="0"/>
              <a:t>SDK</a:t>
            </a:r>
            <a:r>
              <a:rPr lang="he-IL" dirty="0"/>
              <a:t> המינימום ומטרה, מספר גרסה </a:t>
            </a:r>
            <a:r>
              <a:rPr lang="he-IL" dirty="0" smtClean="0"/>
              <a:t>(מספר שלם), </a:t>
            </a:r>
            <a:r>
              <a:rPr lang="he-IL" dirty="0"/>
              <a:t>שם גרסה </a:t>
            </a:r>
            <a:r>
              <a:rPr lang="he-IL" dirty="0" smtClean="0"/>
              <a:t>(טקסט) ואת המזהה של האפליקצייה (בטלפון ובחנות של גוגל והינו בכרירת מחדש ה</a:t>
            </a:r>
            <a:r>
              <a:rPr lang="en-US" dirty="0" smtClean="0"/>
              <a:t>package</a:t>
            </a:r>
            <a:r>
              <a:rPr lang="he-IL" dirty="0" smtClean="0"/>
              <a:t> שבחרנו בבפתיחת הפרוייקט). בגרסאות מתקדמות יותר נראה ב</a:t>
            </a:r>
            <a:r>
              <a:rPr lang="en-US" dirty="0" err="1" smtClean="0"/>
              <a:t>compileOptions</a:t>
            </a:r>
            <a:r>
              <a:rPr lang="he-IL" dirty="0"/>
              <a:t> </a:t>
            </a:r>
            <a:r>
              <a:rPr lang="he-IL" dirty="0" smtClean="0"/>
              <a:t>את ההגרה שמשתמשים ב</a:t>
            </a:r>
            <a:r>
              <a:rPr lang="en-US" dirty="0" smtClean="0"/>
              <a:t> Java 8</a:t>
            </a:r>
            <a:r>
              <a:rPr lang="he-IL" dirty="0" smtClean="0"/>
              <a:t>לגרסת </a:t>
            </a:r>
            <a:r>
              <a:rPr lang="en-US" dirty="0" smtClean="0"/>
              <a:t>Java</a:t>
            </a:r>
            <a:r>
              <a:rPr lang="he-IL" dirty="0" smtClean="0"/>
              <a:t>. והחלק שנמצא בשימוש הרחב ביותר, התלויות של האליקצייה. האזור ה</a:t>
            </a:r>
            <a:r>
              <a:rPr lang="en-US" dirty="0" smtClean="0"/>
              <a:t>dependencies</a:t>
            </a:r>
            <a:r>
              <a:rPr lang="he-IL" dirty="0" smtClean="0"/>
              <a:t> אנחנו רואים קישורים ל</a:t>
            </a:r>
            <a:r>
              <a:rPr lang="en-US" dirty="0" smtClean="0"/>
              <a:t>repositories</a:t>
            </a:r>
            <a:r>
              <a:rPr lang="he-IL" dirty="0"/>
              <a:t> </a:t>
            </a:r>
            <a:r>
              <a:rPr lang="he-IL" dirty="0" smtClean="0"/>
              <a:t>או נתיבים מקומיים לקיבצי מקור נוספים שרצה שאינם נכללים ה</a:t>
            </a:r>
            <a:r>
              <a:rPr lang="en-US" dirty="0" smtClean="0"/>
              <a:t>SDK</a:t>
            </a:r>
            <a:r>
              <a:rPr lang="he-IL" dirty="0" smtClean="0"/>
              <a:t> של </a:t>
            </a:r>
            <a:r>
              <a:rPr lang="en-US" dirty="0" smtClean="0"/>
              <a:t>Android </a:t>
            </a:r>
            <a:r>
              <a:rPr lang="he-IL" dirty="0" smtClean="0"/>
              <a:t> או </a:t>
            </a:r>
            <a:r>
              <a:rPr lang="en-US" dirty="0" smtClean="0"/>
              <a:t>Java</a:t>
            </a:r>
            <a:r>
              <a:rPr lang="he-IL" dirty="0"/>
              <a:t> </a:t>
            </a:r>
            <a:r>
              <a:rPr lang="he-IL" dirty="0" smtClean="0"/>
              <a:t>שנרה לצרף לפרוייקט לצורץ הפיתוח. דוגמאות נפוצות לתלויות כנ"ל הם </a:t>
            </a:r>
            <a:r>
              <a:rPr lang="en-US" dirty="0" err="1" smtClean="0"/>
              <a:t>refrofit</a:t>
            </a:r>
            <a:r>
              <a:rPr lang="he-IL" dirty="0"/>
              <a:t> </a:t>
            </a:r>
            <a:r>
              <a:rPr lang="he-IL" dirty="0" smtClean="0"/>
              <a:t>לתקשורת ו </a:t>
            </a:r>
            <a:r>
              <a:rPr lang="en-US" dirty="0" smtClean="0"/>
              <a:t>glide</a:t>
            </a:r>
            <a:r>
              <a:rPr lang="he-IL" dirty="0" smtClean="0"/>
              <a:t> ועבודה עם תמונות. לבסוף בחלק העליון נראה קישור ל</a:t>
            </a:r>
            <a:r>
              <a:rPr lang="en-US" dirty="0" smtClean="0"/>
              <a:t>plugin</a:t>
            </a:r>
            <a:r>
              <a:rPr lang="he-IL" dirty="0" smtClean="0"/>
              <a:t> של </a:t>
            </a:r>
            <a:r>
              <a:rPr lang="en-US" dirty="0" smtClean="0"/>
              <a:t>android</a:t>
            </a:r>
            <a:r>
              <a:rPr lang="he-IL" dirty="0" smtClean="0"/>
              <a:t>. שם יש את הגדרות וברירות מחדש של תהליך הבנייה של </a:t>
            </a:r>
            <a:r>
              <a:rPr lang="en-US" dirty="0" err="1" smtClean="0"/>
              <a:t>gradle</a:t>
            </a:r>
            <a:r>
              <a:rPr lang="he-IL" dirty="0"/>
              <a:t> פ</a:t>
            </a:r>
            <a:r>
              <a:rPr lang="he-IL" dirty="0" smtClean="0"/>
              <a:t>רוייקטים של אנדרואיד.</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a:solidFill>
                  <a:srgbClr val="FFE701"/>
                </a:solidFill>
              </a:rPr>
              <a:t>קבצי ה </a:t>
            </a:r>
            <a:r>
              <a:rPr lang="he-IL" sz="4000" dirty="0" err="1">
                <a:solidFill>
                  <a:srgbClr val="FFE701"/>
                </a:solidFill>
              </a:rPr>
              <a:t>gradle</a:t>
            </a:r>
            <a:r>
              <a:rPr lang="he-IL" sz="4000" dirty="0">
                <a:solidFill>
                  <a:srgbClr val="FFE701"/>
                </a:solidFill>
              </a:rPr>
              <a:t> </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467" y="1910380"/>
            <a:ext cx="6515068" cy="3335579"/>
          </a:xfrm>
          <a:prstGeom prst="rect">
            <a:avLst/>
          </a:prstGeom>
        </p:spPr>
      </p:pic>
      <p:sp>
        <p:nvSpPr>
          <p:cNvPr id="6" name="Rectangle 5"/>
          <p:cNvSpPr/>
          <p:nvPr/>
        </p:nvSpPr>
        <p:spPr>
          <a:xfrm>
            <a:off x="197821" y="2309568"/>
            <a:ext cx="1368586" cy="260653"/>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 name="Content Placeholder 2"/>
          <p:cNvSpPr txBox="1">
            <a:spLocks/>
          </p:cNvSpPr>
          <p:nvPr/>
        </p:nvSpPr>
        <p:spPr>
          <a:xfrm>
            <a:off x="6607534" y="2156065"/>
            <a:ext cx="2926080" cy="2964575"/>
          </a:xfrm>
          <a:prstGeom prst="rect">
            <a:avLst/>
          </a:prstGeom>
        </p:spPr>
        <p:txBody>
          <a:bodyPr vert="horz" lIns="91440" tIns="45720" rIns="91440" bIns="45720" rtlCol="0">
            <a:noAutofit/>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sz="1050" dirty="0" smtClean="0"/>
              <a:t>קיבצי ה</a:t>
            </a:r>
            <a:r>
              <a:rPr lang="en-US" sz="1050" dirty="0" err="1" smtClean="0"/>
              <a:t>Gradle</a:t>
            </a:r>
            <a:r>
              <a:rPr lang="he-IL" sz="1050" dirty="0"/>
              <a:t> </a:t>
            </a:r>
            <a:r>
              <a:rPr lang="he-IL" sz="1050" dirty="0" smtClean="0"/>
              <a:t>הינם קבצי הגדרה לבניית אפליקצייה הכתובות השפת </a:t>
            </a:r>
            <a:r>
              <a:rPr lang="en-US" sz="1050" dirty="0" smtClean="0"/>
              <a:t>groovy</a:t>
            </a:r>
            <a:r>
              <a:rPr lang="he-IL" sz="1050" dirty="0" smtClean="0"/>
              <a:t>. </a:t>
            </a:r>
          </a:p>
          <a:p>
            <a:pPr marL="0" indent="0" algn="r" rtl="1">
              <a:buFont typeface="Arial" pitchFamily="34" charset="0"/>
              <a:buNone/>
            </a:pPr>
            <a:r>
              <a:rPr lang="he-IL" sz="1050" dirty="0" smtClean="0"/>
              <a:t>הם כוללים את תהליך הבנייה עצמה, את התלויות לבניית האפליקצייה, הגדרות שונות של האפליקצייה</a:t>
            </a:r>
            <a:endParaRPr lang="en-US" sz="1050" dirty="0" smtClean="0"/>
          </a:p>
          <a:p>
            <a:pPr marL="0" indent="0" algn="r" rtl="1">
              <a:buFont typeface="Arial" pitchFamily="34" charset="0"/>
              <a:buNone/>
            </a:pPr>
            <a:r>
              <a:rPr lang="he-IL" sz="1050" dirty="0" smtClean="0"/>
              <a:t>כברירת מחדל </a:t>
            </a:r>
            <a:r>
              <a:rPr lang="en-US" sz="1050" dirty="0" smtClean="0"/>
              <a:t>Android Studio</a:t>
            </a:r>
            <a:r>
              <a:rPr lang="he-IL" sz="1050" dirty="0" smtClean="0"/>
              <a:t> מייצר שני קבצי </a:t>
            </a:r>
            <a:r>
              <a:rPr lang="en-US" sz="1050" dirty="0" err="1" smtClean="0"/>
              <a:t>gradle</a:t>
            </a:r>
            <a:r>
              <a:rPr lang="he-IL" sz="1050" dirty="0"/>
              <a:t> </a:t>
            </a:r>
            <a:r>
              <a:rPr lang="he-IL" sz="1050" dirty="0" smtClean="0"/>
              <a:t>עיקריים בשם </a:t>
            </a:r>
            <a:r>
              <a:rPr lang="en-US" sz="1050" dirty="0" err="1" smtClean="0"/>
              <a:t>build.gradle</a:t>
            </a:r>
            <a:r>
              <a:rPr lang="he-IL" sz="1050" dirty="0"/>
              <a:t> </a:t>
            </a:r>
            <a:r>
              <a:rPr lang="he-IL" sz="1050" dirty="0" smtClean="0"/>
              <a:t>שאחריים על הגדרות הפרוייקט (</a:t>
            </a:r>
            <a:r>
              <a:rPr lang="en-US" sz="1050" dirty="0" smtClean="0"/>
              <a:t>Project:…</a:t>
            </a:r>
            <a:r>
              <a:rPr lang="he-IL" sz="1050" dirty="0" smtClean="0"/>
              <a:t>) ומודול (</a:t>
            </a:r>
            <a:r>
              <a:rPr lang="en-US" sz="1050" dirty="0" smtClean="0"/>
              <a:t>Module:…</a:t>
            </a:r>
            <a:r>
              <a:rPr lang="he-IL" sz="1050" dirty="0" smtClean="0"/>
              <a:t>).</a:t>
            </a:r>
          </a:p>
          <a:p>
            <a:pPr marL="0" indent="0" algn="r" rtl="1">
              <a:buFont typeface="Arial" pitchFamily="34" charset="0"/>
              <a:buNone/>
            </a:pPr>
            <a:endParaRPr lang="he-IL" sz="1050" dirty="0" smtClean="0"/>
          </a:p>
          <a:p>
            <a:pPr marL="0" indent="0" algn="r" rtl="1">
              <a:buNone/>
            </a:pPr>
            <a:r>
              <a:rPr lang="he-IL" sz="1050" dirty="0"/>
              <a:t>קובץ ה</a:t>
            </a:r>
            <a:r>
              <a:rPr lang="en-US" sz="1050" dirty="0" err="1"/>
              <a:t>gradle</a:t>
            </a:r>
            <a:r>
              <a:rPr lang="he-IL" sz="1050" dirty="0"/>
              <a:t> ברמת הפרוייקט אחראי על הגדרות של כל הפרוייקט (לכל תתי הפרוייקטים/מודולים). נראהשם את  התלויות של ה פרוייקט שמגדיר ה</a:t>
            </a:r>
            <a:r>
              <a:rPr lang="en-US" sz="1050" dirty="0" err="1"/>
              <a:t>classpaths</a:t>
            </a:r>
            <a:r>
              <a:rPr lang="he-IL" sz="1050" dirty="0"/>
              <a:t> השונים</a:t>
            </a:r>
            <a:r>
              <a:rPr lang="en-US" sz="1050" dirty="0"/>
              <a:t> </a:t>
            </a:r>
            <a:r>
              <a:rPr lang="he-IL" sz="1050" dirty="0"/>
              <a:t>כגון את הגדרת הגרסת ה</a:t>
            </a:r>
            <a:r>
              <a:rPr lang="en-US" sz="1050" dirty="0" err="1"/>
              <a:t>gradle</a:t>
            </a:r>
            <a:r>
              <a:rPr lang="he-IL" sz="1050" dirty="0"/>
              <a:t> כמו שניתן לראות בתמונה. בנוסף נראה את ה</a:t>
            </a:r>
            <a:r>
              <a:rPr lang="en-US" sz="1050" dirty="0"/>
              <a:t>repositories</a:t>
            </a:r>
            <a:r>
              <a:rPr lang="he-IL" sz="1050" dirty="0"/>
              <a:t> בו </a:t>
            </a:r>
            <a:r>
              <a:rPr lang="en-US" sz="1050" dirty="0" err="1"/>
              <a:t>gradle</a:t>
            </a:r>
            <a:r>
              <a:rPr lang="he-IL" sz="1050" dirty="0"/>
              <a:t> יחפש את תלויות השונות (שלרוב בקובל של המודול). כברירת מחדל הקובץ מוגדר כך שיחפש ב</a:t>
            </a:r>
            <a:r>
              <a:rPr lang="en-US" sz="1050" dirty="0"/>
              <a:t>repositories</a:t>
            </a:r>
            <a:r>
              <a:rPr lang="he-IL" sz="1050" dirty="0"/>
              <a:t> של </a:t>
            </a:r>
            <a:r>
              <a:rPr lang="en-US" sz="1050" dirty="0"/>
              <a:t> google</a:t>
            </a:r>
            <a:r>
              <a:rPr lang="he-IL" sz="1050" dirty="0"/>
              <a:t> ו </a:t>
            </a:r>
            <a:r>
              <a:rPr lang="en-US" sz="1050" dirty="0" err="1"/>
              <a:t>jcenter</a:t>
            </a:r>
            <a:r>
              <a:rPr lang="he-IL" sz="1050" dirty="0"/>
              <a:t> – אוספים של הגדרות תוספים שניתן להגדית כתלות לפרוייקט ואז להשתמש בהם בפיתוח הפרוייקט. נבצע שינויים לקובץ זה רק לעיתים רחוקות.</a:t>
            </a:r>
          </a:p>
          <a:p>
            <a:pPr marL="0" indent="0" algn="r" rtl="1">
              <a:buFont typeface="Arial" pitchFamily="34" charset="0"/>
              <a:buNone/>
            </a:pPr>
            <a:endParaRPr lang="en-US" sz="1050" dirty="0"/>
          </a:p>
        </p:txBody>
      </p:sp>
      <p:sp>
        <p:nvSpPr>
          <p:cNvPr id="8" name="Content Placeholder 2"/>
          <p:cNvSpPr txBox="1">
            <a:spLocks/>
          </p:cNvSpPr>
          <p:nvPr/>
        </p:nvSpPr>
        <p:spPr>
          <a:xfrm>
            <a:off x="124271" y="6445128"/>
            <a:ext cx="9409343" cy="556870"/>
          </a:xfrm>
          <a:prstGeom prst="rect">
            <a:avLst/>
          </a:prstGeom>
        </p:spPr>
        <p:txBody>
          <a:bodyPr vert="horz" lIns="91440" tIns="45720" rIns="91440" bIns="45720" rtlCol="0">
            <a:normAutofit fontScale="47500" lnSpcReduction="2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dirty="0" smtClean="0"/>
              <a:t>הערה: לאחר שינוי באחד מקיבצי ה</a:t>
            </a:r>
            <a:r>
              <a:rPr lang="en-US" dirty="0" err="1" smtClean="0"/>
              <a:t>gradle</a:t>
            </a:r>
            <a:r>
              <a:rPr lang="he-IL" dirty="0"/>
              <a:t> </a:t>
            </a:r>
            <a:r>
              <a:rPr lang="he-IL" dirty="0" smtClean="0"/>
              <a:t>יש צורך ללחוץ על כפתור ה</a:t>
            </a:r>
            <a:r>
              <a:rPr lang="en-US" dirty="0" smtClean="0"/>
              <a:t>sync</a:t>
            </a:r>
            <a:r>
              <a:rPr lang="he-IL" dirty="0" smtClean="0"/>
              <a:t> שתופיע למעלה.</a:t>
            </a:r>
            <a:endParaRPr lang="en-US" dirty="0"/>
          </a:p>
        </p:txBody>
      </p:sp>
    </p:spTree>
    <p:extLst>
      <p:ext uri="{BB962C8B-B14F-4D97-AF65-F5344CB8AC3E}">
        <p14:creationId xmlns:p14="http://schemas.microsoft.com/office/powerpoint/2010/main" val="166494198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a:r>
              <a:rPr lang="he-IL" dirty="0" smtClean="0"/>
              <a:t>תוכן עניינים</a:t>
            </a:r>
            <a:endParaRPr lang="en-US" dirty="0"/>
          </a:p>
        </p:txBody>
      </p:sp>
      <p:sp>
        <p:nvSpPr>
          <p:cNvPr id="3" name="Content Placeholder 2"/>
          <p:cNvSpPr>
            <a:spLocks noGrp="1"/>
          </p:cNvSpPr>
          <p:nvPr>
            <p:ph idx="1"/>
          </p:nvPr>
        </p:nvSpPr>
        <p:spPr/>
        <p:txBody>
          <a:bodyPr>
            <a:normAutofit/>
          </a:bodyPr>
          <a:lstStyle/>
          <a:p>
            <a:pPr algn="r" rtl="1"/>
            <a:r>
              <a:rPr lang="he-IL" sz="2800" dirty="0" smtClean="0"/>
              <a:t>הקדמה</a:t>
            </a:r>
            <a:endParaRPr lang="en-US" sz="2800" dirty="0" smtClean="0"/>
          </a:p>
          <a:p>
            <a:pPr algn="r" rtl="1"/>
            <a:r>
              <a:rPr lang="he-IL" sz="2800" dirty="0" smtClean="0"/>
              <a:t>תקציר תהליך הבנייה של אפליקציית אנדרואיד</a:t>
            </a:r>
            <a:endParaRPr lang="en-US" sz="2800" dirty="0" smtClean="0"/>
          </a:p>
          <a:p>
            <a:pPr algn="r" rtl="1"/>
            <a:r>
              <a:rPr lang="he-IL" sz="2800" dirty="0" smtClean="0"/>
              <a:t>התקנת סביבת העבודה</a:t>
            </a:r>
          </a:p>
          <a:p>
            <a:pPr algn="r" rtl="1"/>
            <a:r>
              <a:rPr lang="he-IL" sz="2800" dirty="0" smtClean="0"/>
              <a:t>הרכב הפרוייק</a:t>
            </a:r>
            <a:r>
              <a:rPr lang="he-IL" sz="2800" dirty="0" smtClean="0">
                <a:solidFill>
                  <a:prstClr val="white"/>
                </a:solidFill>
              </a:rPr>
              <a:t>ט</a:t>
            </a:r>
            <a:endParaRPr lang="en-US" sz="2800" dirty="0" smtClean="0"/>
          </a:p>
          <a:p>
            <a:pPr algn="r" rtl="1"/>
            <a:r>
              <a:rPr lang="he-IL" sz="2800" dirty="0" smtClean="0"/>
              <a:t>עיצוב </a:t>
            </a:r>
            <a:r>
              <a:rPr lang="en-US" sz="2800" dirty="0" smtClean="0"/>
              <a:t>UI</a:t>
            </a:r>
            <a:r>
              <a:rPr lang="he-IL" sz="2800" dirty="0" smtClean="0"/>
              <a:t> באנדרואיד</a:t>
            </a:r>
            <a:r>
              <a:rPr lang="en-US" sz="2800" dirty="0" smtClean="0"/>
              <a:t> </a:t>
            </a:r>
            <a:endParaRPr lang="he-IL" sz="2800" dirty="0" smtClean="0"/>
          </a:p>
          <a:p>
            <a:pPr algn="r" rtl="1"/>
            <a:r>
              <a:rPr lang="he-IL" sz="2800" dirty="0" smtClean="0"/>
              <a:t>מרכיבים </a:t>
            </a:r>
            <a:r>
              <a:rPr lang="he-IL" sz="2800" dirty="0" smtClean="0"/>
              <a:t>עיקריים בארכיטקטורת </a:t>
            </a:r>
            <a:r>
              <a:rPr lang="he-IL" sz="2800" dirty="0" smtClean="0"/>
              <a:t>אנדרואיד</a:t>
            </a:r>
            <a:endParaRPr lang="en-US" sz="1400" dirty="0" smtClean="0">
              <a:solidFill>
                <a:prstClr val="white"/>
              </a:solidFill>
            </a:endParaRPr>
          </a:p>
        </p:txBody>
      </p:sp>
    </p:spTree>
    <p:extLst>
      <p:ext uri="{BB962C8B-B14F-4D97-AF65-F5344CB8AC3E}">
        <p14:creationId xmlns:p14="http://schemas.microsoft.com/office/powerpoint/2010/main" val="321314040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הרכב </a:t>
            </a:r>
            <a:r>
              <a:rPr lang="he-IL" dirty="0" err="1" smtClean="0"/>
              <a:t>הפרוייקט</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a:solidFill>
                  <a:srgbClr val="FFE701"/>
                </a:solidFill>
              </a:rPr>
              <a:t>תיקיית </a:t>
            </a:r>
            <a:r>
              <a:rPr lang="he-IL" sz="4000" dirty="0" err="1">
                <a:solidFill>
                  <a:srgbClr val="FFE701"/>
                </a:solidFill>
              </a:rPr>
              <a:t>res</a:t>
            </a:r>
            <a:endParaRPr lang="he-IL"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9264" y="1485509"/>
            <a:ext cx="2046334" cy="2115870"/>
          </a:xfrm>
          <a:prstGeom prst="rect">
            <a:avLst/>
          </a:prstGeom>
        </p:spPr>
      </p:pic>
      <p:sp>
        <p:nvSpPr>
          <p:cNvPr id="6" name="Rectangle 5"/>
          <p:cNvSpPr/>
          <p:nvPr/>
        </p:nvSpPr>
        <p:spPr>
          <a:xfrm>
            <a:off x="259264" y="2156065"/>
            <a:ext cx="2046334" cy="1144076"/>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 name="Content Placeholder 2"/>
          <p:cNvSpPr txBox="1">
            <a:spLocks/>
          </p:cNvSpPr>
          <p:nvPr/>
        </p:nvSpPr>
        <p:spPr>
          <a:xfrm>
            <a:off x="2393344" y="2156064"/>
            <a:ext cx="6981566" cy="4244735"/>
          </a:xfrm>
          <a:prstGeom prst="rect">
            <a:avLst/>
          </a:prstGeom>
        </p:spPr>
        <p:txBody>
          <a:bodyPr vert="horz" lIns="91440" tIns="45720" rIns="91440" bIns="45720" rtlCol="0">
            <a:normAutofit fontScale="55000" lnSpcReduction="2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dirty="0" smtClean="0"/>
              <a:t>תיקיית </a:t>
            </a:r>
            <a:r>
              <a:rPr lang="en-US" dirty="0" smtClean="0"/>
              <a:t>res</a:t>
            </a:r>
            <a:r>
              <a:rPr lang="he-IL" dirty="0" smtClean="0"/>
              <a:t> היא התיקייה שמכיל את כלל המשאבים השונים שאינם קיבצי מקור לוגיים (</a:t>
            </a:r>
            <a:r>
              <a:rPr lang="en-US" dirty="0" smtClean="0"/>
              <a:t>res</a:t>
            </a:r>
            <a:r>
              <a:rPr lang="he-IL" dirty="0" smtClean="0"/>
              <a:t> זה קיצור של </a:t>
            </a:r>
            <a:r>
              <a:rPr lang="en-US" dirty="0" smtClean="0"/>
              <a:t>resources</a:t>
            </a:r>
            <a:r>
              <a:rPr lang="he-IL" dirty="0" smtClean="0"/>
              <a:t>). </a:t>
            </a:r>
            <a:r>
              <a:rPr lang="he-IL" dirty="0"/>
              <a:t>ה</a:t>
            </a:r>
            <a:r>
              <a:rPr lang="he-IL" dirty="0" smtClean="0"/>
              <a:t>תיקיות הקיימות ב</a:t>
            </a:r>
            <a:r>
              <a:rPr lang="en-US" dirty="0" smtClean="0"/>
              <a:t>res</a:t>
            </a:r>
            <a:r>
              <a:rPr lang="he-IL" dirty="0" smtClean="0"/>
              <a:t> מכילים בעיקר קבצי </a:t>
            </a:r>
            <a:r>
              <a:rPr lang="en-US" dirty="0" smtClean="0"/>
              <a:t>XML</a:t>
            </a:r>
            <a:r>
              <a:rPr lang="he-IL" dirty="0" smtClean="0"/>
              <a:t> או מדיה. בתיקיות אליו  קיימות תמונות המופיעות באפליקציה (בתיקיית </a:t>
            </a:r>
            <a:r>
              <a:rPr lang="en-US" dirty="0" err="1" smtClean="0"/>
              <a:t>drawable</a:t>
            </a:r>
            <a:r>
              <a:rPr lang="he-IL" dirty="0" smtClean="0"/>
              <a:t>). אייקונים (בתיקיית </a:t>
            </a:r>
            <a:r>
              <a:rPr lang="en-US" dirty="0" err="1" smtClean="0"/>
              <a:t>mipmap</a:t>
            </a:r>
            <a:r>
              <a:rPr lang="he-IL" dirty="0" smtClean="0"/>
              <a:t>) ועוד הרבה שניתן גם להוסיף על התיקיות שנוצרו כברירת מחדל, למשל תיקיית </a:t>
            </a:r>
            <a:r>
              <a:rPr lang="en-US" dirty="0" err="1" smtClean="0"/>
              <a:t>anim</a:t>
            </a:r>
            <a:r>
              <a:rPr lang="he-IL" dirty="0"/>
              <a:t> </a:t>
            </a:r>
            <a:r>
              <a:rPr lang="he-IL" dirty="0" smtClean="0"/>
              <a:t>לקיבצי אנימציות (בצורת </a:t>
            </a:r>
            <a:r>
              <a:rPr lang="en-US" dirty="0" smtClean="0"/>
              <a:t>XML</a:t>
            </a:r>
            <a:r>
              <a:rPr lang="he-IL" dirty="0" smtClean="0"/>
              <a:t>) או תיקיית </a:t>
            </a:r>
            <a:r>
              <a:rPr lang="en-US" dirty="0" smtClean="0"/>
              <a:t>raw</a:t>
            </a:r>
            <a:r>
              <a:rPr lang="he-IL" dirty="0" smtClean="0"/>
              <a:t> שמיועד לקיבצי אודיאו ווידאו.</a:t>
            </a:r>
          </a:p>
          <a:p>
            <a:pPr marL="0" indent="0" algn="r" rtl="1">
              <a:buFont typeface="Arial" pitchFamily="34" charset="0"/>
              <a:buNone/>
            </a:pPr>
            <a:r>
              <a:rPr lang="he-IL" dirty="0" smtClean="0"/>
              <a:t>שתי התיקיות הכי נפוצות בזמן הפיתוח הם תיקיות </a:t>
            </a:r>
            <a:r>
              <a:rPr lang="en-US" dirty="0" smtClean="0"/>
              <a:t>layout </a:t>
            </a:r>
            <a:r>
              <a:rPr lang="he-IL" dirty="0"/>
              <a:t> </a:t>
            </a:r>
            <a:r>
              <a:rPr lang="he-IL" dirty="0" smtClean="0"/>
              <a:t>ו </a:t>
            </a:r>
            <a:r>
              <a:rPr lang="en-US" dirty="0" smtClean="0"/>
              <a:t>values</a:t>
            </a:r>
            <a:r>
              <a:rPr lang="he-IL" dirty="0" smtClean="0"/>
              <a:t> אשר נגיע אליהם בשקפים הבאים. </a:t>
            </a:r>
            <a:endParaRPr lang="en-US" dirty="0" smtClean="0"/>
          </a:p>
          <a:p>
            <a:pPr marL="0" indent="0" algn="r" rtl="1">
              <a:buFont typeface="Arial" pitchFamily="34" charset="0"/>
              <a:buNone/>
            </a:pPr>
            <a:r>
              <a:rPr lang="he-IL" dirty="0" smtClean="0"/>
              <a:t>ניתן להפנות להגדרות השונות שבתיקיית </a:t>
            </a:r>
            <a:r>
              <a:rPr lang="en-US" dirty="0" smtClean="0"/>
              <a:t>res</a:t>
            </a:r>
            <a:r>
              <a:rPr lang="he-IL" dirty="0" smtClean="0"/>
              <a:t> ע"י</a:t>
            </a:r>
            <a:r>
              <a:rPr lang="en-US" dirty="0" smtClean="0"/>
              <a:t>  </a:t>
            </a:r>
            <a:r>
              <a:rPr lang="he-IL" dirty="0" smtClean="0"/>
              <a:t>@ בקבצי </a:t>
            </a:r>
            <a:r>
              <a:rPr lang="en-US" dirty="0" smtClean="0"/>
              <a:t>XML</a:t>
            </a:r>
            <a:r>
              <a:rPr lang="he-IL" dirty="0" smtClean="0"/>
              <a:t> (לדוגמה </a:t>
            </a:r>
            <a:r>
              <a:rPr lang="en-US" dirty="0" smtClean="0"/>
              <a:t>@</a:t>
            </a:r>
            <a:r>
              <a:rPr lang="en-US" dirty="0" err="1" smtClean="0"/>
              <a:t>mipmap</a:t>
            </a:r>
            <a:r>
              <a:rPr lang="en-US" dirty="0" smtClean="0"/>
              <a:t>/</a:t>
            </a:r>
            <a:r>
              <a:rPr lang="en-US" dirty="0" err="1" smtClean="0"/>
              <a:t>ic_launcher</a:t>
            </a:r>
            <a:r>
              <a:rPr lang="he-IL" dirty="0" smtClean="0"/>
              <a:t> הנמצא ה</a:t>
            </a:r>
            <a:r>
              <a:rPr lang="en-US" dirty="0" smtClean="0"/>
              <a:t>manifest</a:t>
            </a:r>
            <a:r>
              <a:rPr lang="he-IL" dirty="0" smtClean="0"/>
              <a:t> שמפנה לאייקון האפליקציה) או ע"י גישה סטטית למחלקת </a:t>
            </a:r>
            <a:r>
              <a:rPr lang="en-US" dirty="0" smtClean="0"/>
              <a:t>R</a:t>
            </a:r>
            <a:r>
              <a:rPr lang="he-IL" dirty="0" smtClean="0"/>
              <a:t> בקיבצי </a:t>
            </a:r>
            <a:r>
              <a:rPr lang="en-US" dirty="0" smtClean="0"/>
              <a:t>Java</a:t>
            </a:r>
            <a:r>
              <a:rPr lang="he-IL" dirty="0" smtClean="0"/>
              <a:t> או קיבצי קוד מקור לוגיים אחרים באפליקציה (לדוגמה </a:t>
            </a:r>
            <a:r>
              <a:rPr lang="en-US" dirty="0" err="1" smtClean="0"/>
              <a:t>R.layout.activity_main</a:t>
            </a:r>
            <a:r>
              <a:rPr lang="he-IL" dirty="0" smtClean="0"/>
              <a:t> הנמצא המחלקה </a:t>
            </a:r>
            <a:r>
              <a:rPr lang="en-US" dirty="0" err="1" smtClean="0"/>
              <a:t>MainActivity</a:t>
            </a:r>
            <a:r>
              <a:rPr lang="he-IL" dirty="0"/>
              <a:t> </a:t>
            </a:r>
            <a:r>
              <a:rPr lang="he-IL" dirty="0" smtClean="0"/>
              <a:t>בדוגמה שלנו).</a:t>
            </a:r>
            <a:endParaRPr lang="en-US" dirty="0"/>
          </a:p>
        </p:txBody>
      </p:sp>
    </p:spTree>
    <p:extLst>
      <p:ext uri="{BB962C8B-B14F-4D97-AF65-F5344CB8AC3E}">
        <p14:creationId xmlns:p14="http://schemas.microsoft.com/office/powerpoint/2010/main" val="132715940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הרכב </a:t>
            </a:r>
            <a:r>
              <a:rPr lang="he-IL" dirty="0" err="1" smtClean="0"/>
              <a:t>הפרוייקט</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a:solidFill>
                  <a:srgbClr val="FFE701"/>
                </a:solidFill>
              </a:rPr>
              <a:t>תיקיית </a:t>
            </a:r>
            <a:r>
              <a:rPr lang="he-IL" sz="4000" dirty="0" err="1">
                <a:solidFill>
                  <a:srgbClr val="FFE701"/>
                </a:solidFill>
              </a:rPr>
              <a:t>res</a:t>
            </a:r>
            <a:endParaRPr lang="he-IL"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061" y="1791112"/>
            <a:ext cx="6626871" cy="3399723"/>
          </a:xfrm>
          <a:prstGeom prst="rect">
            <a:avLst/>
          </a:prstGeom>
        </p:spPr>
      </p:pic>
      <p:sp>
        <p:nvSpPr>
          <p:cNvPr id="6" name="Rectangle 5"/>
          <p:cNvSpPr/>
          <p:nvPr/>
        </p:nvSpPr>
        <p:spPr>
          <a:xfrm>
            <a:off x="5837382" y="2088650"/>
            <a:ext cx="812800" cy="146550"/>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 name="Content Placeholder 2"/>
          <p:cNvSpPr txBox="1">
            <a:spLocks/>
          </p:cNvSpPr>
          <p:nvPr/>
        </p:nvSpPr>
        <p:spPr>
          <a:xfrm>
            <a:off x="6862029" y="2156065"/>
            <a:ext cx="2703390" cy="3226968"/>
          </a:xfrm>
          <a:prstGeom prst="rect">
            <a:avLst/>
          </a:prstGeom>
        </p:spPr>
        <p:txBody>
          <a:bodyPr vert="horz" lIns="91440" tIns="45720" rIns="91440" bIns="45720" rtlCol="0">
            <a:normAutofit fontScale="47500" lnSpcReduction="2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dirty="0" smtClean="0"/>
              <a:t>בתיקיית </a:t>
            </a:r>
            <a:r>
              <a:rPr lang="en-US" dirty="0" smtClean="0"/>
              <a:t>layout</a:t>
            </a:r>
            <a:r>
              <a:rPr lang="he-IL" dirty="0" smtClean="0"/>
              <a:t> הנמצא תחת תיקיית </a:t>
            </a:r>
            <a:r>
              <a:rPr lang="en-US" dirty="0" smtClean="0"/>
              <a:t>res</a:t>
            </a:r>
            <a:r>
              <a:rPr lang="he-IL" dirty="0" smtClean="0"/>
              <a:t> קיימות קיבצי </a:t>
            </a:r>
            <a:r>
              <a:rPr lang="en-US" dirty="0" smtClean="0"/>
              <a:t>XML</a:t>
            </a:r>
            <a:r>
              <a:rPr lang="he-IL" dirty="0" smtClean="0"/>
              <a:t> המגדירות את נראות המסכים ואלמנטים שונים באפליקצייה.</a:t>
            </a:r>
          </a:p>
          <a:p>
            <a:pPr marL="0" indent="0" algn="r" rtl="1">
              <a:buFont typeface="Arial" pitchFamily="34" charset="0"/>
              <a:buNone/>
            </a:pPr>
            <a:r>
              <a:rPr lang="he-IL" dirty="0" smtClean="0"/>
              <a:t>קבצים אלו יכולים להיות הגדרות של מסכים שלמים (</a:t>
            </a:r>
            <a:r>
              <a:rPr lang="en-US" dirty="0" smtClean="0"/>
              <a:t>activities</a:t>
            </a:r>
            <a:r>
              <a:rPr lang="he-IL" dirty="0" smtClean="0"/>
              <a:t>), או אלמנטי </a:t>
            </a:r>
            <a:r>
              <a:rPr lang="en-US" dirty="0" smtClean="0"/>
              <a:t>UI</a:t>
            </a:r>
            <a:r>
              <a:rPr lang="he-IL" dirty="0" smtClean="0"/>
              <a:t> יותר קטנים כגון הגדרת בתנית של שורה שתופיע שוב ושוב ברשימה, חלק ממסך (</a:t>
            </a:r>
            <a:r>
              <a:rPr lang="en-US" dirty="0" smtClean="0"/>
              <a:t>fragment</a:t>
            </a:r>
            <a:r>
              <a:rPr lang="he-IL" dirty="0" smtClean="0"/>
              <a:t>), פופאפ (</a:t>
            </a:r>
            <a:r>
              <a:rPr lang="en-US" dirty="0" smtClean="0"/>
              <a:t>dialog/alert dialog</a:t>
            </a:r>
            <a:r>
              <a:rPr lang="he-IL" dirty="0" smtClean="0"/>
              <a:t>) ועוד.</a:t>
            </a:r>
            <a:endParaRPr lang="en-US" dirty="0"/>
          </a:p>
        </p:txBody>
      </p:sp>
      <p:sp>
        <p:nvSpPr>
          <p:cNvPr id="11" name="Rectangle 10"/>
          <p:cNvSpPr/>
          <p:nvPr/>
        </p:nvSpPr>
        <p:spPr>
          <a:xfrm>
            <a:off x="374073" y="2641599"/>
            <a:ext cx="743527" cy="166256"/>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8" name="Content Placeholder 2"/>
          <p:cNvSpPr txBox="1">
            <a:spLocks/>
          </p:cNvSpPr>
          <p:nvPr/>
        </p:nvSpPr>
        <p:spPr>
          <a:xfrm>
            <a:off x="123061" y="5383033"/>
            <a:ext cx="9442358" cy="1058848"/>
          </a:xfrm>
          <a:prstGeom prst="rect">
            <a:avLst/>
          </a:prstGeom>
        </p:spPr>
        <p:txBody>
          <a:bodyPr vert="horz" lIns="91440" tIns="45720" rIns="91440" bIns="45720" rtlCol="0">
            <a:normAutofit fontScale="70000" lnSpcReduction="2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dirty="0" smtClean="0"/>
              <a:t>ניתן לראות את הקבצים שבונים </a:t>
            </a:r>
            <a:r>
              <a:rPr lang="en-US" dirty="0" smtClean="0"/>
              <a:t>UI</a:t>
            </a:r>
            <a:r>
              <a:rPr lang="he-IL" dirty="0" smtClean="0"/>
              <a:t> באחד משולשה אופנים. קוד מקור (</a:t>
            </a:r>
            <a:r>
              <a:rPr lang="en-US" dirty="0" smtClean="0"/>
              <a:t>code</a:t>
            </a:r>
            <a:r>
              <a:rPr lang="he-IL" dirty="0" smtClean="0"/>
              <a:t>), עיצוב</a:t>
            </a:r>
            <a:r>
              <a:rPr lang="en-US" dirty="0" smtClean="0"/>
              <a:t> </a:t>
            </a:r>
            <a:r>
              <a:rPr lang="he-IL" dirty="0" smtClean="0"/>
              <a:t> </a:t>
            </a:r>
            <a:r>
              <a:rPr lang="en-US" dirty="0" smtClean="0"/>
              <a:t>(design)</a:t>
            </a:r>
            <a:r>
              <a:rPr lang="he-IL" dirty="0" smtClean="0"/>
              <a:t> או שנים/מחולק </a:t>
            </a:r>
            <a:r>
              <a:rPr lang="en-US" dirty="0" smtClean="0"/>
              <a:t>(split)</a:t>
            </a:r>
            <a:r>
              <a:rPr lang="he-IL" dirty="0" smtClean="0"/>
              <a:t>. ניתן לבחור בין האופציות לתצוגת ע"י לחיצת אחת מהאופציות בפינה בצד ימין למעלה. </a:t>
            </a:r>
            <a:endParaRPr lang="en-US" dirty="0"/>
          </a:p>
        </p:txBody>
      </p:sp>
    </p:spTree>
    <p:extLst>
      <p:ext uri="{BB962C8B-B14F-4D97-AF65-F5344CB8AC3E}">
        <p14:creationId xmlns:p14="http://schemas.microsoft.com/office/powerpoint/2010/main" val="170457068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הרכב </a:t>
            </a:r>
            <a:r>
              <a:rPr lang="he-IL" dirty="0" err="1" smtClean="0"/>
              <a:t>הפרוייקט</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a:solidFill>
                  <a:srgbClr val="FFE701"/>
                </a:solidFill>
              </a:rPr>
              <a:t>תיקיית </a:t>
            </a:r>
            <a:r>
              <a:rPr lang="he-IL" sz="4000" dirty="0" err="1">
                <a:solidFill>
                  <a:srgbClr val="FFE701"/>
                </a:solidFill>
              </a:rPr>
              <a:t>res</a:t>
            </a:r>
            <a:endParaRPr lang="he-IL"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061" y="1823901"/>
            <a:ext cx="6626871" cy="3334144"/>
          </a:xfrm>
          <a:prstGeom prst="rect">
            <a:avLst/>
          </a:prstGeom>
        </p:spPr>
      </p:pic>
      <p:sp>
        <p:nvSpPr>
          <p:cNvPr id="6" name="Rectangle 5"/>
          <p:cNvSpPr/>
          <p:nvPr/>
        </p:nvSpPr>
        <p:spPr>
          <a:xfrm>
            <a:off x="392809" y="2848176"/>
            <a:ext cx="613955" cy="356841"/>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 name="Content Placeholder 2"/>
          <p:cNvSpPr txBox="1">
            <a:spLocks/>
          </p:cNvSpPr>
          <p:nvPr/>
        </p:nvSpPr>
        <p:spPr>
          <a:xfrm>
            <a:off x="6687047" y="1823901"/>
            <a:ext cx="2934469" cy="3099747"/>
          </a:xfrm>
          <a:prstGeom prst="rect">
            <a:avLst/>
          </a:prstGeom>
        </p:spPr>
        <p:txBody>
          <a:bodyPr vert="horz" lIns="91440" tIns="45720" rIns="91440" bIns="45720" rtlCol="0">
            <a:noAutofit/>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None/>
            </a:pPr>
            <a:r>
              <a:rPr lang="he-IL" sz="1050" dirty="0"/>
              <a:t>בתיקיית </a:t>
            </a:r>
            <a:r>
              <a:rPr lang="en-US" sz="1050" dirty="0" smtClean="0"/>
              <a:t>values</a:t>
            </a:r>
            <a:r>
              <a:rPr lang="he-IL" sz="1050" dirty="0" smtClean="0"/>
              <a:t> </a:t>
            </a:r>
            <a:r>
              <a:rPr lang="he-IL" sz="1050" dirty="0"/>
              <a:t>הנמצא תחת תיקיית </a:t>
            </a:r>
            <a:r>
              <a:rPr lang="en-US" sz="1050" dirty="0"/>
              <a:t>res</a:t>
            </a:r>
            <a:r>
              <a:rPr lang="he-IL" sz="1050" dirty="0"/>
              <a:t> קיימות קיבצי </a:t>
            </a:r>
            <a:r>
              <a:rPr lang="en-US" sz="1050" dirty="0"/>
              <a:t>XML</a:t>
            </a:r>
            <a:r>
              <a:rPr lang="he-IL" sz="1050" dirty="0"/>
              <a:t> המגדירות </a:t>
            </a:r>
            <a:r>
              <a:rPr lang="he-IL" sz="1050" dirty="0" smtClean="0"/>
              <a:t>ערכים נלווים לאפליקציה. 4 דוגמאות לקצבים אילו הינם הקבצים: </a:t>
            </a:r>
            <a:r>
              <a:rPr lang="en-US" sz="1050" dirty="0" smtClean="0"/>
              <a:t>strings, </a:t>
            </a:r>
            <a:r>
              <a:rPr lang="en-US" sz="1050" dirty="0" err="1" smtClean="0"/>
              <a:t>dimens</a:t>
            </a:r>
            <a:r>
              <a:rPr lang="en-US" sz="1050" dirty="0" smtClean="0"/>
              <a:t>, colors, themes.</a:t>
            </a:r>
            <a:endParaRPr lang="he-IL" sz="1050" dirty="0" smtClean="0"/>
          </a:p>
          <a:p>
            <a:pPr marL="0" indent="0" algn="r" rtl="1">
              <a:buNone/>
            </a:pPr>
            <a:r>
              <a:rPr lang="he-IL" sz="1050" dirty="0" smtClean="0"/>
              <a:t>בקבצים בתיקייה זאת יש אותו סגנון, שם ההגרה במאפיין </a:t>
            </a:r>
            <a:r>
              <a:rPr lang="en-US" sz="1050" dirty="0" smtClean="0"/>
              <a:t>name</a:t>
            </a:r>
            <a:r>
              <a:rPr lang="he-IL" sz="1050" dirty="0" smtClean="0"/>
              <a:t> של תגית של סוג ההגדרה, והערך בין התגית הפותחת לסוגרת.</a:t>
            </a:r>
            <a:endParaRPr lang="en-US" sz="1050" dirty="0" smtClean="0"/>
          </a:p>
          <a:p>
            <a:pPr marL="0" indent="0" algn="r" rtl="1">
              <a:buNone/>
            </a:pPr>
            <a:r>
              <a:rPr lang="en-US" sz="1050" dirty="0" smtClean="0"/>
              <a:t>strings</a:t>
            </a:r>
            <a:r>
              <a:rPr lang="he-IL" sz="1050" dirty="0"/>
              <a:t> </a:t>
            </a:r>
            <a:r>
              <a:rPr lang="he-IL" sz="1050" dirty="0" smtClean="0"/>
              <a:t>– קובץ </a:t>
            </a:r>
            <a:r>
              <a:rPr lang="en-US" sz="1050" dirty="0" smtClean="0"/>
              <a:t>XML</a:t>
            </a:r>
            <a:r>
              <a:rPr lang="he-IL" sz="1050" dirty="0" smtClean="0"/>
              <a:t> המכיל בתוכו את הטקסטים בשונים שנשים באפליקציה. טוב לשמור את הטסקטים בקובץ נפרד גם לצורך תרגום לשפות שונות וגם לצורך שימוש חוזר.</a:t>
            </a:r>
          </a:p>
          <a:p>
            <a:pPr marL="0" indent="0" algn="r" rtl="1">
              <a:buNone/>
            </a:pPr>
            <a:r>
              <a:rPr lang="he-IL" sz="1050" dirty="0" smtClean="0"/>
              <a:t>התגית הרלוונטית - </a:t>
            </a:r>
            <a:r>
              <a:rPr lang="en-US" sz="1050" dirty="0" smtClean="0"/>
              <a:t>&lt;string&gt;</a:t>
            </a:r>
            <a:endParaRPr lang="he-IL" sz="1050" dirty="0" smtClean="0"/>
          </a:p>
          <a:p>
            <a:pPr marL="0" indent="0" algn="r" rtl="1">
              <a:buNone/>
            </a:pPr>
            <a:r>
              <a:rPr lang="en-US" sz="1050" dirty="0" err="1" smtClean="0"/>
              <a:t>dimens</a:t>
            </a:r>
            <a:r>
              <a:rPr lang="en-US" sz="1050" dirty="0" smtClean="0"/>
              <a:t> </a:t>
            </a:r>
            <a:r>
              <a:rPr lang="he-IL" sz="1050" dirty="0" smtClean="0"/>
              <a:t> - קובץ </a:t>
            </a:r>
            <a:r>
              <a:rPr lang="en-US" sz="1050" dirty="0" smtClean="0"/>
              <a:t>XML</a:t>
            </a:r>
            <a:r>
              <a:rPr lang="he-IL" sz="1050" dirty="0" smtClean="0"/>
              <a:t> המכיל גדלים של רכיבי </a:t>
            </a:r>
            <a:r>
              <a:rPr lang="en-US" sz="1050" dirty="0" smtClean="0"/>
              <a:t>UI</a:t>
            </a:r>
            <a:r>
              <a:rPr lang="he-IL" sz="1050" dirty="0" smtClean="0"/>
              <a:t> שונים כגון כפתורים ותיבות טקסט. בפיתוח אדרואיד. בעיקר בפיתוח אנדרואיד נשתמש ב2 יחידות מדידה שהינם </a:t>
            </a:r>
            <a:r>
              <a:rPr lang="en-US" sz="1050" dirty="0" err="1" smtClean="0"/>
              <a:t>dp</a:t>
            </a:r>
            <a:r>
              <a:rPr lang="he-IL" sz="1050" dirty="0"/>
              <a:t> </a:t>
            </a:r>
            <a:r>
              <a:rPr lang="he-IL" sz="1050" dirty="0" smtClean="0"/>
              <a:t>(</a:t>
            </a:r>
            <a:r>
              <a:rPr lang="en-US" sz="1050" dirty="0" smtClean="0"/>
              <a:t>density independent pixel</a:t>
            </a:r>
            <a:r>
              <a:rPr lang="he-IL" sz="1050" dirty="0" smtClean="0"/>
              <a:t> להגדרת גודל של אלמט כך שיתאים את עצמו למסכים עם רזולוציות שונות) ו</a:t>
            </a:r>
            <a:r>
              <a:rPr lang="en-US" sz="1050" dirty="0" smtClean="0"/>
              <a:t> </a:t>
            </a:r>
            <a:r>
              <a:rPr lang="en-US" sz="1050" dirty="0" err="1" smtClean="0"/>
              <a:t>sp</a:t>
            </a:r>
            <a:r>
              <a:rPr lang="en-US" sz="1050" dirty="0" smtClean="0"/>
              <a:t> </a:t>
            </a:r>
            <a:r>
              <a:rPr lang="he-IL" sz="1050" dirty="0" smtClean="0"/>
              <a:t> (</a:t>
            </a:r>
            <a:r>
              <a:rPr lang="en-US" sz="1050" dirty="0" smtClean="0"/>
              <a:t>scalable independent pixel</a:t>
            </a:r>
            <a:r>
              <a:rPr lang="he-IL" sz="1050" dirty="0" smtClean="0"/>
              <a:t> דומה ל</a:t>
            </a:r>
            <a:r>
              <a:rPr lang="en-US" sz="1050" dirty="0" err="1" smtClean="0"/>
              <a:t>dp</a:t>
            </a:r>
            <a:r>
              <a:rPr lang="he-IL" sz="1050" dirty="0"/>
              <a:t> </a:t>
            </a:r>
            <a:r>
              <a:rPr lang="he-IL" sz="1050" dirty="0" smtClean="0"/>
              <a:t>אך מתחשב להגדרות גולל גופן במכיר ולכן בשימוש להגדרות של גודל טקסטים). קיימות יחידות נוספות כמו </a:t>
            </a:r>
            <a:r>
              <a:rPr lang="en-US" sz="1050" dirty="0" err="1" smtClean="0"/>
              <a:t>px</a:t>
            </a:r>
            <a:r>
              <a:rPr lang="en-US" sz="1050" dirty="0"/>
              <a:t> </a:t>
            </a:r>
            <a:r>
              <a:rPr lang="en-US" sz="1050" dirty="0" smtClean="0"/>
              <a:t>– pixel</a:t>
            </a:r>
            <a:r>
              <a:rPr lang="he-IL" sz="1050" dirty="0" smtClean="0"/>
              <a:t> אבל מומלץ לא להשתמש בשהם כדי לשמור על ריספונסיביות לרזולוציות וגודלי מסך שונים.</a:t>
            </a:r>
            <a:endParaRPr lang="he-IL" sz="1050" dirty="0"/>
          </a:p>
        </p:txBody>
      </p:sp>
      <p:sp>
        <p:nvSpPr>
          <p:cNvPr id="9" name="Content Placeholder 2"/>
          <p:cNvSpPr txBox="1">
            <a:spLocks/>
          </p:cNvSpPr>
          <p:nvPr/>
        </p:nvSpPr>
        <p:spPr>
          <a:xfrm>
            <a:off x="123061" y="5565914"/>
            <a:ext cx="9498455" cy="834886"/>
          </a:xfrm>
          <a:prstGeom prst="rect">
            <a:avLst/>
          </a:prstGeom>
        </p:spPr>
        <p:txBody>
          <a:bodyPr vert="horz" lIns="91440" tIns="45720" rIns="91440" bIns="45720" rtlCol="0">
            <a:noAutofit/>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None/>
            </a:pPr>
            <a:r>
              <a:rPr lang="en-US" sz="1050" dirty="0" smtClean="0"/>
              <a:t>colors</a:t>
            </a:r>
            <a:r>
              <a:rPr lang="he-IL" sz="1050" dirty="0" smtClean="0"/>
              <a:t> – צבעים שונים שנשתמש בהם שאפליקציה </a:t>
            </a:r>
            <a:r>
              <a:rPr lang="he-IL" sz="1050" dirty="0" smtClean="0"/>
              <a:t>בסגנון </a:t>
            </a:r>
            <a:r>
              <a:rPr lang="en-US" sz="1050" dirty="0" smtClean="0"/>
              <a:t>hexadecimal code</a:t>
            </a:r>
            <a:r>
              <a:rPr lang="he-IL" sz="1050" dirty="0" smtClean="0"/>
              <a:t> או הפניה לצבע קיים למשל אלה שמוגרים כבר כגון </a:t>
            </a:r>
            <a:r>
              <a:rPr lang="en-US" sz="1050" dirty="0"/>
              <a:t>@</a:t>
            </a:r>
            <a:r>
              <a:rPr lang="en-US" sz="1050" dirty="0" err="1"/>
              <a:t>android:color</a:t>
            </a:r>
            <a:r>
              <a:rPr lang="en-US" sz="1050" dirty="0"/>
              <a:t>/black</a:t>
            </a:r>
            <a:r>
              <a:rPr lang="he-IL" sz="1050" dirty="0" smtClean="0"/>
              <a:t>.</a:t>
            </a:r>
            <a:endParaRPr lang="he-IL" sz="1050" dirty="0" smtClean="0"/>
          </a:p>
          <a:p>
            <a:pPr marL="0" indent="0" algn="r" rtl="1">
              <a:buFont typeface="Arial" pitchFamily="34" charset="0"/>
              <a:buNone/>
            </a:pPr>
            <a:r>
              <a:rPr lang="en-US" sz="1050" dirty="0" smtClean="0"/>
              <a:t>themes</a:t>
            </a:r>
            <a:r>
              <a:rPr lang="he-IL" sz="1050" dirty="0" smtClean="0"/>
              <a:t> – הגדרות סגנונות שלמים עבור אלמנטים מסויימים למשל ניתן להגדית במקום אחד שכל כפתור שיש לו את ה</a:t>
            </a:r>
            <a:r>
              <a:rPr lang="en-US" sz="1050" dirty="0" smtClean="0"/>
              <a:t>style</a:t>
            </a:r>
            <a:r>
              <a:rPr lang="he-IL" sz="1050" dirty="0" smtClean="0"/>
              <a:t> של </a:t>
            </a:r>
            <a:r>
              <a:rPr lang="en-US" sz="1050" dirty="0" err="1" smtClean="0"/>
              <a:t>blue_big</a:t>
            </a:r>
            <a:r>
              <a:rPr lang="he-IL" sz="1050" dirty="0"/>
              <a:t> </a:t>
            </a:r>
            <a:r>
              <a:rPr lang="he-IL" sz="1050" dirty="0" smtClean="0"/>
              <a:t>יהיה עם צבע רקע כחול, צבע טקסט לבן, גודל גופן מסויים וכן האלה.</a:t>
            </a:r>
          </a:p>
          <a:p>
            <a:pPr marL="0" indent="0" algn="r" rtl="1">
              <a:buFont typeface="Arial" pitchFamily="34" charset="0"/>
              <a:buNone/>
            </a:pPr>
            <a:r>
              <a:rPr lang="he-IL" sz="1050" dirty="0" smtClean="0"/>
              <a:t>נשים לב שימוש בקבצים אילו אינו הכרחי, ניתן לראות ישירות במקום הרלוונטי את הערך הרצוי, אבל מומלץ להשתמש בהם במיוחד עם ערכים שחוזרים על עצמם לעורך האפליקצייה ושאולי רצה לשנות את כולם במקום אחד במקום לעבור על כל המקומות שיש בהם שימוש ולשנות אחד אחד.</a:t>
            </a:r>
            <a:endParaRPr lang="en-US" sz="1050" dirty="0"/>
          </a:p>
        </p:txBody>
      </p:sp>
    </p:spTree>
    <p:extLst>
      <p:ext uri="{BB962C8B-B14F-4D97-AF65-F5344CB8AC3E}">
        <p14:creationId xmlns:p14="http://schemas.microsoft.com/office/powerpoint/2010/main" val="187265005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הרכב </a:t>
            </a:r>
            <a:r>
              <a:rPr lang="he-IL" dirty="0" err="1" smtClean="0"/>
              <a:t>הפרוייקט</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a:solidFill>
                  <a:srgbClr val="FFE701"/>
                </a:solidFill>
              </a:rPr>
              <a:t>תיקיית </a:t>
            </a:r>
            <a:r>
              <a:rPr lang="he-IL" sz="4000" dirty="0" err="1">
                <a:solidFill>
                  <a:srgbClr val="FFE701"/>
                </a:solidFill>
              </a:rPr>
              <a:t>java</a:t>
            </a:r>
            <a:endParaRPr lang="he-IL"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9264" y="1751848"/>
            <a:ext cx="2046334" cy="1583191"/>
          </a:xfrm>
          <a:prstGeom prst="rect">
            <a:avLst/>
          </a:prstGeom>
        </p:spPr>
      </p:pic>
      <p:sp>
        <p:nvSpPr>
          <p:cNvPr id="6" name="Rectangle 5"/>
          <p:cNvSpPr/>
          <p:nvPr/>
        </p:nvSpPr>
        <p:spPr>
          <a:xfrm>
            <a:off x="259264" y="2156065"/>
            <a:ext cx="2046334" cy="605608"/>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 name="Content Placeholder 2"/>
          <p:cNvSpPr txBox="1">
            <a:spLocks/>
          </p:cNvSpPr>
          <p:nvPr/>
        </p:nvSpPr>
        <p:spPr>
          <a:xfrm>
            <a:off x="2586182" y="2156064"/>
            <a:ext cx="6788727" cy="4244735"/>
          </a:xfrm>
          <a:prstGeom prst="rect">
            <a:avLst/>
          </a:prstGeom>
        </p:spPr>
        <p:txBody>
          <a:bodyPr vert="horz" lIns="91440" tIns="45720" rIns="91440" bIns="45720" rtlCol="0">
            <a:normAutofit fontScale="62500" lnSpcReduction="2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dirty="0" smtClean="0"/>
              <a:t>תיקיית ה</a:t>
            </a:r>
            <a:r>
              <a:rPr lang="en-US" dirty="0" smtClean="0"/>
              <a:t>java</a:t>
            </a:r>
            <a:r>
              <a:rPr lang="he-IL" dirty="0" smtClean="0"/>
              <a:t> מכילה את קבצי המקור של </a:t>
            </a:r>
            <a:r>
              <a:rPr lang="en-US" dirty="0" smtClean="0"/>
              <a:t>Java</a:t>
            </a:r>
            <a:r>
              <a:rPr lang="he-IL" dirty="0"/>
              <a:t> </a:t>
            </a:r>
            <a:r>
              <a:rPr lang="he-IL" dirty="0" smtClean="0"/>
              <a:t>(או </a:t>
            </a:r>
            <a:r>
              <a:rPr lang="en-US" dirty="0" err="1" smtClean="0"/>
              <a:t>Kotlin</a:t>
            </a:r>
            <a:r>
              <a:rPr lang="he-IL" dirty="0" smtClean="0"/>
              <a:t>) ומתפקד שתיקיית השורש של פרוייקט </a:t>
            </a:r>
            <a:r>
              <a:rPr lang="en-US" dirty="0" smtClean="0"/>
              <a:t>Java</a:t>
            </a:r>
            <a:r>
              <a:rPr lang="he-IL" dirty="0" smtClean="0"/>
              <a:t> כמו שמכירים עד היום. ה</a:t>
            </a:r>
            <a:r>
              <a:rPr lang="en-US" dirty="0" smtClean="0"/>
              <a:t>package</a:t>
            </a:r>
            <a:r>
              <a:rPr lang="he-IL" dirty="0" smtClean="0"/>
              <a:t> של השורש הוא ה</a:t>
            </a:r>
            <a:r>
              <a:rPr lang="en-US" dirty="0" smtClean="0"/>
              <a:t>package</a:t>
            </a:r>
            <a:r>
              <a:rPr lang="he-IL" dirty="0" smtClean="0"/>
              <a:t> של הפרוייקט וניתן לפתוח תתי </a:t>
            </a:r>
            <a:r>
              <a:rPr lang="en-US" dirty="0" smtClean="0"/>
              <a:t>packages</a:t>
            </a:r>
            <a:r>
              <a:rPr lang="he-IL" dirty="0" smtClean="0"/>
              <a:t>.</a:t>
            </a:r>
          </a:p>
          <a:p>
            <a:pPr marL="0" indent="0" algn="r" rtl="1">
              <a:buFont typeface="Arial" pitchFamily="34" charset="0"/>
              <a:buNone/>
            </a:pPr>
            <a:r>
              <a:rPr lang="he-IL" dirty="0" smtClean="0"/>
              <a:t>התיקייה הרלוונטית היא התיקיית ללא שם המכיל </a:t>
            </a:r>
            <a:r>
              <a:rPr lang="en-US" dirty="0" smtClean="0"/>
              <a:t>test</a:t>
            </a:r>
            <a:r>
              <a:rPr lang="he-IL" dirty="0"/>
              <a:t> </a:t>
            </a:r>
            <a:r>
              <a:rPr lang="he-IL" dirty="0" smtClean="0"/>
              <a:t>אחריו (אילו מיועדים לבדיות יחידה/</a:t>
            </a:r>
            <a:r>
              <a:rPr lang="en-US" dirty="0" smtClean="0"/>
              <a:t>UI</a:t>
            </a:r>
            <a:r>
              <a:rPr lang="he-IL" dirty="0" smtClean="0"/>
              <a:t>).</a:t>
            </a:r>
          </a:p>
          <a:p>
            <a:pPr marL="0" indent="0" algn="r" rtl="1">
              <a:buFont typeface="Arial" pitchFamily="34" charset="0"/>
              <a:buNone/>
            </a:pPr>
            <a:r>
              <a:rPr lang="he-IL" dirty="0" smtClean="0"/>
              <a:t>הרבה מחלקות ב</a:t>
            </a:r>
            <a:r>
              <a:rPr lang="en-US" dirty="0" smtClean="0"/>
              <a:t>Java</a:t>
            </a:r>
            <a:r>
              <a:rPr lang="he-IL" dirty="0" smtClean="0"/>
              <a:t> שנגדיר הפרוייקט יהיו תתי מחלקות של מחלקות ב</a:t>
            </a:r>
            <a:r>
              <a:rPr lang="en-US" dirty="0" smtClean="0"/>
              <a:t>SDK</a:t>
            </a:r>
            <a:r>
              <a:rPr lang="he-IL" dirty="0" smtClean="0"/>
              <a:t> של אנדרואיד, כגון </a:t>
            </a:r>
            <a:r>
              <a:rPr lang="en-US" dirty="0" err="1" smtClean="0"/>
              <a:t>MainActivity</a:t>
            </a:r>
            <a:r>
              <a:rPr lang="he-IL" dirty="0"/>
              <a:t> </a:t>
            </a:r>
            <a:r>
              <a:rPr lang="he-IL" dirty="0" smtClean="0"/>
              <a:t>המגדירה את המסך הבודד שדוגמה פשוטה זו והיא תת ממחלקה של </a:t>
            </a:r>
            <a:r>
              <a:rPr lang="en-US" dirty="0" err="1" smtClean="0"/>
              <a:t>AppCompatActivity</a:t>
            </a:r>
            <a:r>
              <a:rPr lang="he-IL" dirty="0"/>
              <a:t> </a:t>
            </a:r>
            <a:r>
              <a:rPr lang="he-IL" dirty="0" smtClean="0"/>
              <a:t>(מחלקה להגדרת מסך בודד של אדרואיד – תת מחלקה בעצמה של </a:t>
            </a:r>
            <a:r>
              <a:rPr lang="en-US" dirty="0" smtClean="0"/>
              <a:t>Activity</a:t>
            </a:r>
            <a:r>
              <a:rPr lang="he-IL" dirty="0" smtClean="0"/>
              <a:t>).</a:t>
            </a:r>
            <a:endParaRPr lang="en-US" dirty="0"/>
          </a:p>
        </p:txBody>
      </p:sp>
    </p:spTree>
    <p:extLst>
      <p:ext uri="{BB962C8B-B14F-4D97-AF65-F5344CB8AC3E}">
        <p14:creationId xmlns:p14="http://schemas.microsoft.com/office/powerpoint/2010/main" val="186876356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עיצוב </a:t>
            </a:r>
            <a:r>
              <a:rPr lang="en-US" dirty="0"/>
              <a:t>UI</a:t>
            </a:r>
            <a:r>
              <a:rPr lang="he-IL" dirty="0"/>
              <a:t> באנדרואיד</a:t>
            </a:r>
            <a:endParaRPr lang="en-US" dirty="0"/>
          </a:p>
        </p:txBody>
      </p:sp>
      <p:sp>
        <p:nvSpPr>
          <p:cNvPr id="3" name="Content Placeholder 2"/>
          <p:cNvSpPr>
            <a:spLocks noGrp="1"/>
          </p:cNvSpPr>
          <p:nvPr>
            <p:ph idx="1"/>
          </p:nvPr>
        </p:nvSpPr>
        <p:spPr>
          <a:xfrm>
            <a:off x="598621" y="1852654"/>
            <a:ext cx="7940660" cy="4426840"/>
          </a:xfrm>
        </p:spPr>
        <p:txBody>
          <a:bodyPr>
            <a:normAutofit/>
          </a:bodyPr>
          <a:lstStyle/>
          <a:p>
            <a:pPr algn="r" rtl="1"/>
            <a:r>
              <a:rPr lang="he-IL" dirty="0" smtClean="0"/>
              <a:t>הקדמה</a:t>
            </a:r>
          </a:p>
          <a:p>
            <a:pPr algn="r" rtl="1"/>
            <a:r>
              <a:rPr lang="en-US" dirty="0" smtClean="0"/>
              <a:t>Layouts</a:t>
            </a:r>
          </a:p>
          <a:p>
            <a:pPr algn="r" rtl="1"/>
            <a:r>
              <a:rPr lang="en-US" dirty="0" smtClean="0"/>
              <a:t> views</a:t>
            </a:r>
            <a:r>
              <a:rPr lang="he-IL" dirty="0" smtClean="0"/>
              <a:t>נפוצים</a:t>
            </a:r>
            <a:endParaRPr lang="en-US" dirty="0" smtClean="0"/>
          </a:p>
          <a:p>
            <a:pPr algn="r" rtl="1"/>
            <a:r>
              <a:rPr lang="en-US" dirty="0" smtClean="0"/>
              <a:t>toasts </a:t>
            </a:r>
            <a:r>
              <a:rPr lang="he-IL" dirty="0"/>
              <a:t> </a:t>
            </a:r>
            <a:r>
              <a:rPr lang="he-IL" dirty="0" smtClean="0"/>
              <a:t>ולוגים</a:t>
            </a:r>
          </a:p>
          <a:p>
            <a:pPr algn="r" rtl="1"/>
            <a:r>
              <a:rPr lang="he-IL" dirty="0" smtClean="0"/>
              <a:t>דיאלוגים</a:t>
            </a:r>
            <a:endParaRPr lang="en-US" dirty="0" smtClean="0"/>
          </a:p>
          <a:p>
            <a:pPr algn="r" rtl="1"/>
            <a:r>
              <a:rPr lang="he-IL" dirty="0" smtClean="0"/>
              <a:t>אזכורים אחרונים</a:t>
            </a:r>
            <a:endParaRPr lang="he-IL" dirty="0" smtClean="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smtClean="0">
                <a:solidFill>
                  <a:srgbClr val="FFE701"/>
                </a:solidFill>
              </a:rPr>
              <a:t>תוכן עניינים</a:t>
            </a:r>
            <a:endParaRPr lang="en-US" sz="4000" dirty="0">
              <a:solidFill>
                <a:srgbClr val="FFE701"/>
              </a:solidFill>
            </a:endParaRPr>
          </a:p>
        </p:txBody>
      </p:sp>
    </p:spTree>
    <p:extLst>
      <p:ext uri="{BB962C8B-B14F-4D97-AF65-F5344CB8AC3E}">
        <p14:creationId xmlns:p14="http://schemas.microsoft.com/office/powerpoint/2010/main" val="386122571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עיצוב </a:t>
            </a:r>
            <a:r>
              <a:rPr lang="en-US" dirty="0"/>
              <a:t>UI</a:t>
            </a:r>
            <a:r>
              <a:rPr lang="he-IL" dirty="0"/>
              <a:t> באנדרואיד</a:t>
            </a:r>
            <a:endParaRPr lang="en-US" dirty="0"/>
          </a:p>
        </p:txBody>
      </p:sp>
      <p:sp>
        <p:nvSpPr>
          <p:cNvPr id="3" name="Content Placeholder 2"/>
          <p:cNvSpPr>
            <a:spLocks noGrp="1"/>
          </p:cNvSpPr>
          <p:nvPr>
            <p:ph idx="1"/>
          </p:nvPr>
        </p:nvSpPr>
        <p:spPr>
          <a:xfrm>
            <a:off x="598622" y="1852654"/>
            <a:ext cx="7940660" cy="4426840"/>
          </a:xfrm>
        </p:spPr>
        <p:txBody>
          <a:bodyPr>
            <a:normAutofit fontScale="47500" lnSpcReduction="20000"/>
          </a:bodyPr>
          <a:lstStyle/>
          <a:p>
            <a:pPr marL="0" indent="0" algn="r" rtl="1">
              <a:buNone/>
            </a:pPr>
            <a:r>
              <a:rPr lang="he-IL" dirty="0"/>
              <a:t>באנדרואיד, כל אלאמט </a:t>
            </a:r>
            <a:r>
              <a:rPr lang="he-IL" dirty="0" smtClean="0"/>
              <a:t>הנמצא על המסך </a:t>
            </a:r>
            <a:r>
              <a:rPr lang="he-IL" dirty="0"/>
              <a:t>נקרא </a:t>
            </a:r>
            <a:r>
              <a:rPr lang="en-US" dirty="0"/>
              <a:t>view</a:t>
            </a:r>
            <a:r>
              <a:rPr lang="he-IL" dirty="0"/>
              <a:t> </a:t>
            </a:r>
            <a:r>
              <a:rPr lang="he-IL" dirty="0" smtClean="0"/>
              <a:t>וכלל </a:t>
            </a:r>
            <a:r>
              <a:rPr lang="he-IL" dirty="0"/>
              <a:t>ה</a:t>
            </a:r>
            <a:r>
              <a:rPr lang="en-US" dirty="0"/>
              <a:t>views</a:t>
            </a:r>
            <a:r>
              <a:rPr lang="he-IL" dirty="0"/>
              <a:t> </a:t>
            </a:r>
            <a:r>
              <a:rPr lang="he-IL" dirty="0" smtClean="0"/>
              <a:t>השונים </a:t>
            </a:r>
            <a:r>
              <a:rPr lang="he-IL" dirty="0"/>
              <a:t>קיים גרסת </a:t>
            </a:r>
            <a:r>
              <a:rPr lang="en-US" dirty="0"/>
              <a:t>XML</a:t>
            </a:r>
            <a:r>
              <a:rPr lang="he-IL" dirty="0"/>
              <a:t> ומחלקת </a:t>
            </a:r>
            <a:r>
              <a:rPr lang="en-US" dirty="0"/>
              <a:t>Java</a:t>
            </a:r>
            <a:r>
              <a:rPr lang="he-IL" dirty="0"/>
              <a:t> שמתארים אותה. כמו ב</a:t>
            </a:r>
            <a:r>
              <a:rPr lang="en-US" dirty="0"/>
              <a:t>Java </a:t>
            </a:r>
            <a:r>
              <a:rPr lang="en-US" dirty="0" err="1"/>
              <a:t>awt</a:t>
            </a:r>
            <a:r>
              <a:rPr lang="en-US" dirty="0"/>
              <a:t>/swing</a:t>
            </a:r>
            <a:r>
              <a:rPr lang="he-IL" dirty="0"/>
              <a:t> ניתן לאתחל את האלמטנים ע"י יצרית אובייטקים מתאימים </a:t>
            </a:r>
            <a:r>
              <a:rPr lang="he-IL" dirty="0" smtClean="0"/>
              <a:t>ב</a:t>
            </a:r>
            <a:r>
              <a:rPr lang="en-US" dirty="0" smtClean="0"/>
              <a:t>Java </a:t>
            </a:r>
            <a:r>
              <a:rPr lang="he-IL" dirty="0" smtClean="0"/>
              <a:t> </a:t>
            </a:r>
            <a:r>
              <a:rPr lang="he-IL" dirty="0"/>
              <a:t>והוספתם למסך בצורה ודינמית אז דבר זה אינו נהוג בפיתוח אנדרואיד </a:t>
            </a:r>
            <a:r>
              <a:rPr lang="he-IL" dirty="0" smtClean="0"/>
              <a:t>ברוב </a:t>
            </a:r>
            <a:r>
              <a:rPr lang="he-IL" dirty="0"/>
              <a:t>המקרים. במקום זה נהוג ליצור את ה</a:t>
            </a:r>
            <a:r>
              <a:rPr lang="en-US" dirty="0"/>
              <a:t>UI</a:t>
            </a:r>
            <a:r>
              <a:rPr lang="he-IL" dirty="0"/>
              <a:t> של האפליקצייה בקיבצי </a:t>
            </a:r>
            <a:r>
              <a:rPr lang="en-US" dirty="0"/>
              <a:t>XML</a:t>
            </a:r>
            <a:r>
              <a:rPr lang="he-IL" dirty="0"/>
              <a:t> היושבים בתיקיית </a:t>
            </a:r>
            <a:r>
              <a:rPr lang="en-US" dirty="0"/>
              <a:t>layouts</a:t>
            </a:r>
            <a:r>
              <a:rPr lang="he-IL" dirty="0"/>
              <a:t> אשר בתיקיית </a:t>
            </a:r>
            <a:r>
              <a:rPr lang="en-US" dirty="0"/>
              <a:t>res</a:t>
            </a:r>
            <a:r>
              <a:rPr lang="he-IL" dirty="0"/>
              <a:t> </a:t>
            </a:r>
            <a:r>
              <a:rPr lang="he-IL" dirty="0" smtClean="0"/>
              <a:t>ולקשור </a:t>
            </a:r>
            <a:r>
              <a:rPr lang="he-IL" dirty="0"/>
              <a:t>(או "לנפח") אותם למחלקות </a:t>
            </a:r>
            <a:r>
              <a:rPr lang="en-US" dirty="0"/>
              <a:t>Java</a:t>
            </a:r>
            <a:r>
              <a:rPr lang="he-IL" dirty="0"/>
              <a:t> (או </a:t>
            </a:r>
            <a:r>
              <a:rPr lang="en-US" dirty="0" err="1"/>
              <a:t>Kotlin</a:t>
            </a:r>
            <a:r>
              <a:rPr lang="he-IL" dirty="0"/>
              <a:t>) אשר אחריות על הלוקיה הרלוונטית.</a:t>
            </a:r>
          </a:p>
          <a:p>
            <a:pPr marL="0" indent="0" algn="r" rtl="1">
              <a:buNone/>
            </a:pPr>
            <a:r>
              <a:rPr lang="he-IL" dirty="0"/>
              <a:t>למשל, בדוגמה הפשוטה שראינו עד כה, נוצר בשבילנו את קובץ ה</a:t>
            </a:r>
            <a:r>
              <a:rPr lang="en-US" dirty="0"/>
              <a:t>XML</a:t>
            </a:r>
            <a:r>
              <a:rPr lang="he-IL" dirty="0"/>
              <a:t> </a:t>
            </a:r>
            <a:r>
              <a:rPr lang="en-US" dirty="0" err="1"/>
              <a:t>activity_main</a:t>
            </a:r>
            <a:r>
              <a:rPr lang="he-IL" dirty="0"/>
              <a:t> ואת קובץ ה</a:t>
            </a:r>
            <a:r>
              <a:rPr lang="en-US" dirty="0"/>
              <a:t>Java</a:t>
            </a:r>
            <a:r>
              <a:rPr lang="he-IL" dirty="0"/>
              <a:t> </a:t>
            </a:r>
            <a:r>
              <a:rPr lang="en-US" dirty="0" err="1"/>
              <a:t>MainActivity</a:t>
            </a:r>
            <a:r>
              <a:rPr lang="he-IL" dirty="0"/>
              <a:t>. (נשים לב לשמות קבצי </a:t>
            </a:r>
            <a:r>
              <a:rPr lang="en-US" dirty="0"/>
              <a:t>XML</a:t>
            </a:r>
            <a:r>
              <a:rPr lang="he-IL" dirty="0"/>
              <a:t> ולתכונות בתוכם נהוג להשתמש ב</a:t>
            </a:r>
            <a:r>
              <a:rPr lang="en-US" dirty="0"/>
              <a:t>snake case</a:t>
            </a:r>
            <a:r>
              <a:rPr lang="he-IL" dirty="0"/>
              <a:t> – אותיות קטנות עם קו תחתון המפריד בין המילים השונות</a:t>
            </a:r>
            <a:r>
              <a:rPr lang="he-IL" dirty="0" smtClean="0"/>
              <a:t>). במחלקה </a:t>
            </a:r>
            <a:r>
              <a:rPr lang="en-US" dirty="0" err="1" smtClean="0"/>
              <a:t>MainActivity</a:t>
            </a:r>
            <a:r>
              <a:rPr lang="he-IL" dirty="0"/>
              <a:t> </a:t>
            </a:r>
            <a:r>
              <a:rPr lang="he-IL" dirty="0" smtClean="0"/>
              <a:t>נוכל לזהות את שורת הקוד אשר משייכת את הקובץ </a:t>
            </a:r>
            <a:r>
              <a:rPr lang="en-US" dirty="0" smtClean="0"/>
              <a:t>XML</a:t>
            </a:r>
            <a:r>
              <a:rPr lang="he-IL" dirty="0" smtClean="0"/>
              <a:t> המתאים למחלקה. זוהי השורה:</a:t>
            </a:r>
          </a:p>
          <a:p>
            <a:pPr marL="0" indent="0" algn="r" rtl="1">
              <a:buNone/>
            </a:pPr>
            <a:r>
              <a:rPr lang="he-IL" dirty="0" smtClean="0"/>
              <a:t> </a:t>
            </a:r>
            <a:r>
              <a:rPr lang="en-US" dirty="0" err="1" smtClean="0"/>
              <a:t>setContentView</a:t>
            </a:r>
            <a:r>
              <a:rPr lang="en-US" dirty="0" smtClean="0"/>
              <a:t>(</a:t>
            </a:r>
            <a:r>
              <a:rPr lang="en-US" dirty="0" err="1" smtClean="0"/>
              <a:t>R.layout.activity_main</a:t>
            </a:r>
            <a:r>
              <a:rPr lang="en-US" dirty="0" smtClean="0"/>
              <a:t>);</a:t>
            </a:r>
            <a:endParaRPr lang="he-IL" dirty="0" smtClean="0"/>
          </a:p>
          <a:p>
            <a:pPr marL="0" indent="0" algn="r" rtl="1">
              <a:buNone/>
            </a:pPr>
            <a:r>
              <a:rPr lang="he-IL" dirty="0" smtClean="0"/>
              <a:t>האובייקט עליו נקרה הפונקצייה (</a:t>
            </a:r>
            <a:r>
              <a:rPr lang="en-US" dirty="0" smtClean="0"/>
              <a:t>this</a:t>
            </a:r>
            <a:r>
              <a:rPr lang="he-IL" dirty="0" smtClean="0"/>
              <a:t> במקרה שלנו) הינו תתמחלקה של המחלקה </a:t>
            </a:r>
            <a:r>
              <a:rPr lang="en-US" dirty="0" smtClean="0"/>
              <a:t>Activity</a:t>
            </a:r>
            <a:r>
              <a:rPr lang="he-IL" dirty="0" smtClean="0"/>
              <a:t> ומתודה זו מגדירה את קובץ ה</a:t>
            </a:r>
            <a:r>
              <a:rPr lang="en-US" dirty="0" smtClean="0"/>
              <a:t>XML</a:t>
            </a:r>
            <a:r>
              <a:rPr lang="he-IL" dirty="0" smtClean="0"/>
              <a:t> לנפח עבוד מחלקת ה</a:t>
            </a:r>
            <a:r>
              <a:rPr lang="en-US" dirty="0" smtClean="0"/>
              <a:t>activity</a:t>
            </a:r>
            <a:r>
              <a:rPr lang="he-IL" dirty="0" smtClean="0"/>
              <a:t> הזאת.</a:t>
            </a:r>
          </a:p>
          <a:p>
            <a:pPr marL="0" indent="0" algn="r" rtl="1">
              <a:buNone/>
            </a:pPr>
            <a:r>
              <a:rPr lang="he-IL" dirty="0" smtClean="0"/>
              <a:t>ניפוח קבצי </a:t>
            </a:r>
            <a:r>
              <a:rPr lang="en-US" dirty="0" smtClean="0"/>
              <a:t>XML</a:t>
            </a:r>
            <a:r>
              <a:rPr lang="he-IL" dirty="0" smtClean="0"/>
              <a:t> יכול להופיע במספר צורות שונות אך התפיד של התהליך הוא תמיד לאתחל את אובייקט/י ה</a:t>
            </a:r>
            <a:r>
              <a:rPr lang="en-US" dirty="0" smtClean="0"/>
              <a:t>Java</a:t>
            </a:r>
            <a:r>
              <a:rPr lang="he-IL" dirty="0" smtClean="0"/>
              <a:t> המתאים/מים להגדרות ב</a:t>
            </a:r>
            <a:r>
              <a:rPr lang="en-US" dirty="0" smtClean="0"/>
              <a:t>XML</a:t>
            </a:r>
            <a:r>
              <a:rPr lang="he-IL" dirty="0" smtClean="0"/>
              <a:t> אשר בקובץ העיצוב.</a:t>
            </a:r>
            <a:endParaRPr lang="en-US" dirty="0" smtClean="0"/>
          </a:p>
          <a:p>
            <a:pPr marL="0" indent="0" algn="r" rtl="1">
              <a:buNone/>
            </a:pP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smtClean="0">
                <a:solidFill>
                  <a:srgbClr val="FFE701"/>
                </a:solidFill>
              </a:rPr>
              <a:t>הקדמה</a:t>
            </a:r>
            <a:endParaRPr lang="en-US" sz="4000" dirty="0">
              <a:solidFill>
                <a:srgbClr val="FFE701"/>
              </a:solidFill>
            </a:endParaRPr>
          </a:p>
        </p:txBody>
      </p:sp>
    </p:spTree>
    <p:extLst>
      <p:ext uri="{BB962C8B-B14F-4D97-AF65-F5344CB8AC3E}">
        <p14:creationId xmlns:p14="http://schemas.microsoft.com/office/powerpoint/2010/main" val="302678571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עיצוב </a:t>
            </a:r>
            <a:r>
              <a:rPr lang="en-US" dirty="0"/>
              <a:t>UI</a:t>
            </a:r>
            <a:r>
              <a:rPr lang="he-IL" dirty="0"/>
              <a:t> באנדרואיד</a:t>
            </a:r>
            <a:endParaRPr lang="en-US" dirty="0"/>
          </a:p>
        </p:txBody>
      </p:sp>
      <p:sp>
        <p:nvSpPr>
          <p:cNvPr id="3" name="Content Placeholder 2"/>
          <p:cNvSpPr>
            <a:spLocks noGrp="1"/>
          </p:cNvSpPr>
          <p:nvPr>
            <p:ph idx="1"/>
          </p:nvPr>
        </p:nvSpPr>
        <p:spPr>
          <a:xfrm>
            <a:off x="2907402" y="1852654"/>
            <a:ext cx="6440137" cy="4426840"/>
          </a:xfrm>
        </p:spPr>
        <p:txBody>
          <a:bodyPr>
            <a:normAutofit fontScale="32500" lnSpcReduction="20000"/>
          </a:bodyPr>
          <a:lstStyle/>
          <a:p>
            <a:pPr marL="0" indent="0" algn="r" rtl="1">
              <a:buNone/>
            </a:pPr>
            <a:endParaRPr lang="he-IL" sz="4300" dirty="0" smtClean="0"/>
          </a:p>
          <a:p>
            <a:pPr marL="0" indent="0" algn="r" rtl="1">
              <a:buNone/>
            </a:pPr>
            <a:r>
              <a:rPr lang="he-IL" sz="4300" dirty="0" smtClean="0"/>
              <a:t>משותף לכל ה</a:t>
            </a:r>
            <a:r>
              <a:rPr lang="en-US" sz="4300" dirty="0" smtClean="0"/>
              <a:t>views</a:t>
            </a:r>
            <a:r>
              <a:rPr lang="he-IL" sz="4300" dirty="0" smtClean="0"/>
              <a:t> יש כמה אפניינים בסיסיים. ביניהם את </a:t>
            </a:r>
            <a:r>
              <a:rPr lang="he-IL" sz="4300" dirty="0" smtClean="0"/>
              <a:t>ה</a:t>
            </a:r>
            <a:r>
              <a:rPr lang="en-US" sz="4300" dirty="0" err="1" smtClean="0"/>
              <a:t>layout_width</a:t>
            </a:r>
            <a:r>
              <a:rPr lang="he-IL" sz="4300" dirty="0" smtClean="0"/>
              <a:t> </a:t>
            </a:r>
            <a:r>
              <a:rPr lang="he-IL" sz="4300" dirty="0" smtClean="0"/>
              <a:t>ו </a:t>
            </a:r>
            <a:r>
              <a:rPr lang="en-US" sz="4300" dirty="0" err="1"/>
              <a:t>layout_height</a:t>
            </a:r>
            <a:r>
              <a:rPr lang="he-IL" sz="4300" dirty="0" smtClean="0"/>
              <a:t>. </a:t>
            </a:r>
            <a:r>
              <a:rPr lang="he-IL" sz="4300" dirty="0" smtClean="0"/>
              <a:t>את אלא נגדיר עם יחידות מדידה לרוב מסוג </a:t>
            </a:r>
            <a:r>
              <a:rPr lang="en-US" sz="4300" dirty="0" err="1" smtClean="0"/>
              <a:t>dp</a:t>
            </a:r>
            <a:r>
              <a:rPr lang="he-IL" sz="4300" dirty="0"/>
              <a:t> </a:t>
            </a:r>
            <a:r>
              <a:rPr lang="he-IL" sz="4300" dirty="0" smtClean="0"/>
              <a:t>או כמילת מפתח. שתי מילות מפתח נפוצות להגדרה זאת הינם </a:t>
            </a:r>
            <a:r>
              <a:rPr lang="en-US" sz="4300" dirty="0" err="1" smtClean="0"/>
              <a:t>match_parent</a:t>
            </a:r>
            <a:r>
              <a:rPr lang="he-IL" sz="4300" dirty="0" smtClean="0"/>
              <a:t> ו</a:t>
            </a:r>
            <a:r>
              <a:rPr lang="en-US" sz="4300" dirty="0" smtClean="0"/>
              <a:t> </a:t>
            </a:r>
            <a:r>
              <a:rPr lang="en-US" sz="4300" dirty="0" err="1" smtClean="0"/>
              <a:t>wrap_content</a:t>
            </a:r>
            <a:r>
              <a:rPr lang="he-IL" sz="4300" dirty="0"/>
              <a:t> </a:t>
            </a:r>
            <a:r>
              <a:rPr lang="he-IL" sz="4300" dirty="0" smtClean="0"/>
              <a:t>אשר מגדירים שהאלאנט צריך להשוות את ערכו ל</a:t>
            </a:r>
            <a:r>
              <a:rPr lang="en-US" sz="4300" dirty="0" smtClean="0"/>
              <a:t>view</a:t>
            </a:r>
            <a:r>
              <a:rPr lang="he-IL" sz="4300" dirty="0" smtClean="0"/>
              <a:t> המכיל אותו בציר זה ושהוא צריך להקטין את עצמו כמה שניתן כך שבדיוק יספיק למה שמוכל בתוכו בציר זה (בהתאמה).</a:t>
            </a:r>
          </a:p>
          <a:p>
            <a:pPr marL="0" indent="0" algn="r" rtl="1">
              <a:buNone/>
            </a:pPr>
            <a:endParaRPr lang="he-IL" sz="4300" dirty="0"/>
          </a:p>
          <a:p>
            <a:pPr marL="0" indent="0" algn="r" rtl="1">
              <a:buNone/>
            </a:pPr>
            <a:r>
              <a:rPr lang="he-IL" sz="4300" dirty="0" smtClean="0"/>
              <a:t>בכל מקרה בו נרצה לפנות לאלאמנט מסויים (גם ב</a:t>
            </a:r>
            <a:r>
              <a:rPr lang="en-US" sz="4300" dirty="0" smtClean="0"/>
              <a:t>Java</a:t>
            </a:r>
            <a:r>
              <a:rPr lang="he-IL" sz="4300" dirty="0" smtClean="0"/>
              <a:t> וגם ב</a:t>
            </a:r>
            <a:r>
              <a:rPr lang="en-US" sz="4300" dirty="0" smtClean="0"/>
              <a:t>XML</a:t>
            </a:r>
            <a:r>
              <a:rPr lang="he-IL" sz="4300" dirty="0" smtClean="0"/>
              <a:t>) נתן לו </a:t>
            </a:r>
            <a:r>
              <a:rPr lang="en-US" sz="4300" dirty="0" smtClean="0"/>
              <a:t>id</a:t>
            </a:r>
            <a:r>
              <a:rPr lang="he-IL" sz="4300" dirty="0" smtClean="0"/>
              <a:t>.</a:t>
            </a:r>
          </a:p>
          <a:p>
            <a:pPr marL="0" indent="0" algn="r" rtl="1">
              <a:buNone/>
            </a:pPr>
            <a:r>
              <a:rPr lang="he-IL" sz="4300" dirty="0" smtClean="0"/>
              <a:t>נעשה זאת ע"י הוספת המאיין צורה הבאה: </a:t>
            </a:r>
            <a:r>
              <a:rPr lang="en-US" sz="4300" dirty="0" err="1" smtClean="0"/>
              <a:t>android:id</a:t>
            </a:r>
            <a:r>
              <a:rPr lang="en-US" sz="4300" dirty="0" smtClean="0"/>
              <a:t>=“@+id/</a:t>
            </a:r>
            <a:r>
              <a:rPr lang="en-US" sz="4300" dirty="0" err="1" smtClean="0"/>
              <a:t>my_id</a:t>
            </a:r>
            <a:r>
              <a:rPr lang="en-US" sz="4300" dirty="0" smtClean="0"/>
              <a:t>”</a:t>
            </a:r>
          </a:p>
          <a:p>
            <a:pPr marL="0" indent="0" algn="r" rtl="1">
              <a:buNone/>
            </a:pPr>
            <a:r>
              <a:rPr lang="he-IL" sz="4300" dirty="0" smtClean="0"/>
              <a:t>בדוגמה זו המזהה זבחרנו הינו </a:t>
            </a:r>
            <a:r>
              <a:rPr lang="en-US" sz="4300" dirty="0" err="1" smtClean="0"/>
              <a:t>my_id</a:t>
            </a:r>
            <a:r>
              <a:rPr lang="he-IL" sz="4300" dirty="0" smtClean="0"/>
              <a:t>. נשים לב לכתיב המיוחד עבור </a:t>
            </a:r>
            <a:r>
              <a:rPr lang="en-US" sz="4300" dirty="0" smtClean="0"/>
              <a:t>id</a:t>
            </a:r>
            <a:r>
              <a:rPr lang="he-IL" sz="4300" dirty="0" smtClean="0"/>
              <a:t> יש את סימן ה + . סימן זה הכרחי על מנת שמזהה זה יימצא מחלקת </a:t>
            </a:r>
            <a:r>
              <a:rPr lang="en-US" sz="4300" dirty="0" smtClean="0"/>
              <a:t>R</a:t>
            </a:r>
            <a:r>
              <a:rPr lang="he-IL" sz="4300" dirty="0" smtClean="0"/>
              <a:t> שנוצר בשבילנו.</a:t>
            </a:r>
          </a:p>
          <a:p>
            <a:pPr marL="0" indent="0" algn="r" rtl="1">
              <a:buNone/>
            </a:pPr>
            <a:endParaRPr lang="en-US" sz="4300" dirty="0" smtClean="0"/>
          </a:p>
          <a:p>
            <a:pPr marL="0" indent="0" algn="r" rtl="1">
              <a:buNone/>
            </a:pPr>
            <a:r>
              <a:rPr lang="he-IL" sz="4300" dirty="0" smtClean="0"/>
              <a:t>נזהה גם כן שלפני כמעט כל המאפיינים שנוכל להגדיר לתגית מסויימת קיים שם לפני נקודותיים. למשל השם המלה של </a:t>
            </a:r>
            <a:r>
              <a:rPr lang="en-US" sz="4300" dirty="0" smtClean="0"/>
              <a:t>width</a:t>
            </a:r>
            <a:r>
              <a:rPr lang="he-IL" sz="4300" dirty="0" smtClean="0"/>
              <a:t> זה בעצם </a:t>
            </a:r>
            <a:r>
              <a:rPr lang="en-US" sz="4300" dirty="0" err="1" smtClean="0"/>
              <a:t>android:width</a:t>
            </a:r>
            <a:r>
              <a:rPr lang="he-IL" sz="4300" dirty="0" smtClean="0"/>
              <a:t>. השם שמגיע לפני הנקודותיים זה ה</a:t>
            </a:r>
            <a:r>
              <a:rPr lang="en-US" sz="4300" dirty="0" smtClean="0"/>
              <a:t>namespace</a:t>
            </a:r>
            <a:r>
              <a:rPr lang="he-IL" sz="4300" dirty="0" smtClean="0"/>
              <a:t> בו מוגדר אותו מאפיין. מייבאים את ה</a:t>
            </a:r>
            <a:r>
              <a:rPr lang="en-US" sz="4300" dirty="0" smtClean="0"/>
              <a:t>namespace</a:t>
            </a:r>
            <a:r>
              <a:rPr lang="he-IL" sz="4300" dirty="0" smtClean="0"/>
              <a:t> השונים בשורות של המאפיין </a:t>
            </a:r>
            <a:r>
              <a:rPr lang="en-US" sz="4300" dirty="0" err="1" smtClean="0"/>
              <a:t>xmlns</a:t>
            </a:r>
            <a:r>
              <a:rPr lang="he-IL" sz="4300" dirty="0"/>
              <a:t> </a:t>
            </a:r>
            <a:r>
              <a:rPr lang="he-IL" sz="4300" dirty="0" smtClean="0"/>
              <a:t>עם נתיב. יש מספר סוגים כאילו. הנפוץ ביניהם הוא </a:t>
            </a:r>
            <a:r>
              <a:rPr lang="en-US" sz="4300" dirty="0" smtClean="0"/>
              <a:t>android</a:t>
            </a:r>
            <a:r>
              <a:rPr lang="he-IL" sz="4300" dirty="0" smtClean="0"/>
              <a:t> אשר מתאר שת מה שהגיע כבר ב</a:t>
            </a:r>
            <a:r>
              <a:rPr lang="en-US" sz="4300" dirty="0" smtClean="0"/>
              <a:t>SDK</a:t>
            </a:r>
            <a:r>
              <a:rPr lang="he-IL" sz="4300" dirty="0" smtClean="0"/>
              <a:t> של אדרואיד הנקי. נראה למשל שה</a:t>
            </a:r>
            <a:r>
              <a:rPr lang="en-US" sz="4300" dirty="0" err="1" smtClean="0"/>
              <a:t>ContstraintLayout</a:t>
            </a:r>
            <a:r>
              <a:rPr lang="en-US" sz="4300" dirty="0" smtClean="0"/>
              <a:t> </a:t>
            </a:r>
            <a:r>
              <a:rPr lang="he-IL" sz="4300" dirty="0" smtClean="0"/>
              <a:t> הוכנס בשלב הרה יותר מאוחר ולכן לא ננמצא ב</a:t>
            </a:r>
            <a:r>
              <a:rPr lang="en-US" sz="4300" dirty="0" smtClean="0"/>
              <a:t>SDK</a:t>
            </a:r>
            <a:r>
              <a:rPr lang="he-IL" sz="4300" dirty="0" smtClean="0"/>
              <a:t> הטבעי של אדנרואית אלא בתלות שמייבאים לפרוייקט (ניתן לזהות אותו כתלות ב</a:t>
            </a:r>
            <a:r>
              <a:rPr lang="en-US" sz="4300" dirty="0" err="1" smtClean="0"/>
              <a:t>gradle</a:t>
            </a:r>
            <a:r>
              <a:rPr lang="he-IL" sz="4300" dirty="0" smtClean="0"/>
              <a:t>). בגלל זה התגית עצמה הינה עם ה</a:t>
            </a:r>
            <a:r>
              <a:rPr lang="en-US" sz="4300" dirty="0" smtClean="0"/>
              <a:t>package </a:t>
            </a:r>
            <a:r>
              <a:rPr lang="he-IL" sz="4300" dirty="0"/>
              <a:t> </a:t>
            </a:r>
            <a:r>
              <a:rPr lang="he-IL" sz="4300" dirty="0" smtClean="0"/>
              <a:t>שלה ולא רק שם המחלקה כמו רוב האלמנטים שנראה וה</a:t>
            </a:r>
            <a:r>
              <a:rPr lang="en-US" sz="4300" dirty="0" err="1" smtClean="0"/>
              <a:t>namesapce</a:t>
            </a:r>
            <a:r>
              <a:rPr lang="he-IL" sz="4300" dirty="0"/>
              <a:t> </a:t>
            </a:r>
            <a:r>
              <a:rPr lang="he-IL" sz="4300" dirty="0" smtClean="0"/>
              <a:t>יהיה </a:t>
            </a:r>
            <a:r>
              <a:rPr lang="en-US" sz="4300" dirty="0" smtClean="0"/>
              <a:t>app</a:t>
            </a:r>
            <a:r>
              <a:rPr lang="he-IL" sz="4300" dirty="0" smtClean="0"/>
              <a:t>. </a:t>
            </a:r>
            <a:r>
              <a:rPr lang="en-US" sz="4300" dirty="0" smtClean="0"/>
              <a:t>app </a:t>
            </a:r>
            <a:r>
              <a:rPr lang="he-IL" sz="4300" dirty="0" smtClean="0"/>
              <a:t> מתאר מאפיינים מעבר לאילו של ה</a:t>
            </a:r>
            <a:r>
              <a:rPr lang="en-US" sz="4300" dirty="0" smtClean="0"/>
              <a:t>SDK</a:t>
            </a:r>
            <a:r>
              <a:rPr lang="he-IL" sz="4300" dirty="0" smtClean="0"/>
              <a:t> של אנדרואיד. לבסוף נזכיר את ה</a:t>
            </a:r>
            <a:r>
              <a:rPr lang="en-US" sz="4300" dirty="0" smtClean="0"/>
              <a:t>namespace</a:t>
            </a:r>
            <a:r>
              <a:rPr lang="he-IL" sz="4300" dirty="0" smtClean="0"/>
              <a:t> </a:t>
            </a:r>
            <a:r>
              <a:rPr lang="en-US" sz="4300" dirty="0" smtClean="0"/>
              <a:t>tools</a:t>
            </a:r>
            <a:r>
              <a:rPr lang="he-IL" sz="4300" dirty="0" smtClean="0"/>
              <a:t> אשר מתאר מאפיינים שקיימים רק לצורך הצג בזמן הפיתוח ה</a:t>
            </a:r>
            <a:r>
              <a:rPr lang="en-US" sz="4300" dirty="0" smtClean="0"/>
              <a:t>layout editor</a:t>
            </a:r>
            <a:r>
              <a:rPr lang="he-IL" sz="4300" dirty="0" smtClean="0"/>
              <a:t> ולא קיימים בזמן ריצה.</a:t>
            </a:r>
            <a:endParaRPr lang="en-US" sz="4300" dirty="0" smtClean="0"/>
          </a:p>
          <a:p>
            <a:pPr marL="0" indent="0" algn="r" rtl="1">
              <a:buNone/>
            </a:pP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smtClean="0">
                <a:solidFill>
                  <a:srgbClr val="FFE701"/>
                </a:solidFill>
              </a:rPr>
              <a:t>הקדמה</a:t>
            </a:r>
            <a:endParaRPr lang="en-US"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040" y="3230253"/>
            <a:ext cx="2996854" cy="829195"/>
          </a:xfrm>
          <a:prstGeom prst="rect">
            <a:avLst/>
          </a:prstGeom>
        </p:spPr>
      </p:pic>
    </p:spTree>
    <p:extLst>
      <p:ext uri="{BB962C8B-B14F-4D97-AF65-F5344CB8AC3E}">
        <p14:creationId xmlns:p14="http://schemas.microsoft.com/office/powerpoint/2010/main" val="412814244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עיצוב </a:t>
            </a:r>
            <a:r>
              <a:rPr lang="en-US" dirty="0"/>
              <a:t>UI</a:t>
            </a:r>
            <a:r>
              <a:rPr lang="he-IL" dirty="0"/>
              <a:t> באנדרואיד</a:t>
            </a:r>
            <a:endParaRPr lang="en-US" dirty="0"/>
          </a:p>
        </p:txBody>
      </p:sp>
      <p:sp>
        <p:nvSpPr>
          <p:cNvPr id="3" name="Content Placeholder 2"/>
          <p:cNvSpPr>
            <a:spLocks noGrp="1"/>
          </p:cNvSpPr>
          <p:nvPr>
            <p:ph idx="1"/>
          </p:nvPr>
        </p:nvSpPr>
        <p:spPr>
          <a:xfrm>
            <a:off x="659958" y="1852654"/>
            <a:ext cx="7879323" cy="1812897"/>
          </a:xfrm>
        </p:spPr>
        <p:txBody>
          <a:bodyPr>
            <a:normAutofit fontScale="47500" lnSpcReduction="20000"/>
          </a:bodyPr>
          <a:lstStyle/>
          <a:p>
            <a:pPr marL="0" indent="0" algn="r" rtl="1">
              <a:buNone/>
            </a:pPr>
            <a:r>
              <a:rPr lang="he-IL" dirty="0" smtClean="0"/>
              <a:t>תת מחלקה של </a:t>
            </a:r>
            <a:r>
              <a:rPr lang="en-US" dirty="0" smtClean="0"/>
              <a:t>View</a:t>
            </a:r>
            <a:r>
              <a:rPr lang="he-IL" dirty="0" smtClean="0"/>
              <a:t> הינו המחלקה </a:t>
            </a:r>
            <a:r>
              <a:rPr lang="en-US" dirty="0" err="1" smtClean="0"/>
              <a:t>ViewGroup</a:t>
            </a:r>
            <a:r>
              <a:rPr lang="en-US" dirty="0" smtClean="0"/>
              <a:t> </a:t>
            </a:r>
            <a:r>
              <a:rPr lang="he-IL" dirty="0" smtClean="0"/>
              <a:t> המווה אלמנט שיכול להכיל בתוכו בצורה מכוננת אלמנטים נוספים.  יש מספר סוגי </a:t>
            </a:r>
            <a:r>
              <a:rPr lang="en-US" dirty="0" smtClean="0"/>
              <a:t>view groups</a:t>
            </a:r>
            <a:r>
              <a:rPr lang="he-IL" dirty="0" smtClean="0"/>
              <a:t> וביניהם ה</a:t>
            </a:r>
            <a:r>
              <a:rPr lang="en-US" dirty="0" smtClean="0"/>
              <a:t>layouts</a:t>
            </a:r>
            <a:r>
              <a:rPr lang="he-IL" dirty="0" smtClean="0"/>
              <a:t>. תפקידם שם ה</a:t>
            </a:r>
            <a:r>
              <a:rPr lang="en-US" dirty="0" smtClean="0"/>
              <a:t>layouts</a:t>
            </a:r>
            <a:r>
              <a:rPr lang="he-IL" dirty="0" smtClean="0"/>
              <a:t> הוא להגדיר </a:t>
            </a:r>
            <a:r>
              <a:rPr lang="he-IL" dirty="0"/>
              <a:t>את </a:t>
            </a:r>
            <a:r>
              <a:rPr lang="he-IL" dirty="0" smtClean="0"/>
              <a:t>"זרימת" </a:t>
            </a:r>
            <a:r>
              <a:rPr lang="he-IL" dirty="0"/>
              <a:t>ה</a:t>
            </a:r>
            <a:r>
              <a:rPr lang="en-US" dirty="0"/>
              <a:t>views</a:t>
            </a:r>
            <a:r>
              <a:rPr lang="he-IL" dirty="0"/>
              <a:t> שנמצאים בתוכו. "</a:t>
            </a:r>
            <a:r>
              <a:rPr lang="he-IL" dirty="0" smtClean="0"/>
              <a:t>זרימה" זו איך למקם את האלמנטים המקוננים ישירות בתוך ה</a:t>
            </a:r>
            <a:r>
              <a:rPr lang="en-US" dirty="0" smtClean="0"/>
              <a:t>layout</a:t>
            </a:r>
            <a:r>
              <a:rPr lang="he-IL" dirty="0" smtClean="0"/>
              <a:t>. זרימה </a:t>
            </a:r>
            <a:r>
              <a:rPr lang="he-IL" dirty="0"/>
              <a:t>בתוך </a:t>
            </a:r>
            <a:r>
              <a:rPr lang="en-US" dirty="0"/>
              <a:t>layout</a:t>
            </a:r>
            <a:r>
              <a:rPr lang="he-IL" dirty="0"/>
              <a:t> נע מפשוט (למשל ה</a:t>
            </a:r>
            <a:r>
              <a:rPr lang="en-US" dirty="0"/>
              <a:t>linear layout</a:t>
            </a:r>
            <a:r>
              <a:rPr lang="he-IL" dirty="0"/>
              <a:t>) עד למסובך (למשל ה</a:t>
            </a:r>
            <a:r>
              <a:rPr lang="en-US" dirty="0"/>
              <a:t>constraint layout</a:t>
            </a:r>
            <a:r>
              <a:rPr lang="he-IL" dirty="0"/>
              <a:t>).</a:t>
            </a:r>
            <a:endParaRPr lang="en-US" dirty="0"/>
          </a:p>
          <a:p>
            <a:pPr marL="0" indent="0" algn="r" rtl="1">
              <a:buNone/>
            </a:pPr>
            <a:r>
              <a:rPr lang="he-IL" dirty="0" smtClean="0"/>
              <a:t>(כמעט) כל קובץ </a:t>
            </a:r>
            <a:r>
              <a:rPr lang="en-US" dirty="0" smtClean="0"/>
              <a:t>XML</a:t>
            </a:r>
            <a:r>
              <a:rPr lang="he-IL" dirty="0" smtClean="0"/>
              <a:t> דורש שתגית השורש שלו תהיה מאחד הסוגי </a:t>
            </a:r>
            <a:r>
              <a:rPr lang="en-US" dirty="0" smtClean="0"/>
              <a:t>layout</a:t>
            </a:r>
            <a:r>
              <a:rPr lang="he-IL" dirty="0" smtClean="0"/>
              <a:t> השונים. </a:t>
            </a:r>
          </a:p>
          <a:p>
            <a:pPr marL="0" indent="0" algn="r" rtl="1">
              <a:buNone/>
            </a:pP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en-US" sz="4000" dirty="0" smtClean="0">
                <a:solidFill>
                  <a:srgbClr val="FFE701"/>
                </a:solidFill>
              </a:rPr>
              <a:t>layouts</a:t>
            </a:r>
            <a:endParaRPr lang="en-US" sz="4000" dirty="0">
              <a:solidFill>
                <a:srgbClr val="FFE701"/>
              </a:solidFill>
            </a:endParaRPr>
          </a:p>
        </p:txBody>
      </p:sp>
      <p:sp>
        <p:nvSpPr>
          <p:cNvPr id="5" name="Content Placeholder 2"/>
          <p:cNvSpPr txBox="1">
            <a:spLocks/>
          </p:cNvSpPr>
          <p:nvPr/>
        </p:nvSpPr>
        <p:spPr>
          <a:xfrm>
            <a:off x="659957" y="3364728"/>
            <a:ext cx="7879323" cy="1247030"/>
          </a:xfrm>
          <a:prstGeom prst="rect">
            <a:avLst/>
          </a:prstGeom>
        </p:spPr>
        <p:txBody>
          <a:bodyPr vert="horz" lIns="91440" tIns="45720" rIns="91440" bIns="45720" numCol="2" rtlCol="1">
            <a:normAutofit fontScale="47500" lnSpcReduction="2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None/>
            </a:pPr>
            <a:r>
              <a:rPr lang="he-IL" dirty="0"/>
              <a:t>קיימות מספר </a:t>
            </a:r>
            <a:r>
              <a:rPr lang="he-IL" dirty="0" smtClean="0"/>
              <a:t>סוגי </a:t>
            </a:r>
            <a:r>
              <a:rPr lang="en-US" dirty="0" smtClean="0"/>
              <a:t>layout</a:t>
            </a:r>
            <a:r>
              <a:rPr lang="he-IL" dirty="0" smtClean="0"/>
              <a:t> שונים</a:t>
            </a:r>
            <a:r>
              <a:rPr lang="he-IL" dirty="0"/>
              <a:t> </a:t>
            </a:r>
            <a:r>
              <a:rPr lang="he-IL" dirty="0" smtClean="0"/>
              <a:t>למשל: </a:t>
            </a:r>
            <a:endParaRPr lang="en-US" dirty="0" smtClean="0"/>
          </a:p>
          <a:p>
            <a:pPr algn="r" rtl="1"/>
            <a:r>
              <a:rPr lang="en-US" dirty="0" err="1" smtClean="0"/>
              <a:t>LinearLayout</a:t>
            </a:r>
            <a:endParaRPr lang="en-US" dirty="0"/>
          </a:p>
          <a:p>
            <a:pPr algn="r" rtl="1"/>
            <a:r>
              <a:rPr lang="en-US" dirty="0" err="1"/>
              <a:t>RelativeLayout</a:t>
            </a:r>
            <a:endParaRPr lang="en-US" dirty="0"/>
          </a:p>
          <a:p>
            <a:pPr algn="r" rtl="1"/>
            <a:r>
              <a:rPr lang="en-US" dirty="0" err="1" smtClean="0"/>
              <a:t>TableLayout</a:t>
            </a:r>
            <a:endParaRPr lang="he-IL" dirty="0" smtClean="0"/>
          </a:p>
          <a:p>
            <a:pPr algn="r" rtl="1"/>
            <a:endParaRPr lang="en-US" dirty="0"/>
          </a:p>
          <a:p>
            <a:pPr algn="r" rtl="1"/>
            <a:r>
              <a:rPr lang="en-US" dirty="0" err="1" smtClean="0"/>
              <a:t>FrameLayout</a:t>
            </a:r>
            <a:endParaRPr lang="en-US" dirty="0"/>
          </a:p>
          <a:p>
            <a:pPr algn="r" rtl="1"/>
            <a:r>
              <a:rPr lang="en-US" dirty="0" err="1"/>
              <a:t>CoordinatorLayout</a:t>
            </a:r>
            <a:endParaRPr lang="en-US" dirty="0"/>
          </a:p>
          <a:p>
            <a:pPr algn="r" rtl="1"/>
            <a:r>
              <a:rPr lang="en-US" dirty="0" err="1"/>
              <a:t>ContraintLayout</a:t>
            </a:r>
            <a:endParaRPr lang="en-US" dirty="0"/>
          </a:p>
        </p:txBody>
      </p:sp>
      <p:sp>
        <p:nvSpPr>
          <p:cNvPr id="7" name="Content Placeholder 2"/>
          <p:cNvSpPr txBox="1">
            <a:spLocks/>
          </p:cNvSpPr>
          <p:nvPr/>
        </p:nvSpPr>
        <p:spPr>
          <a:xfrm>
            <a:off x="659958" y="4802589"/>
            <a:ext cx="7879323" cy="1812897"/>
          </a:xfrm>
          <a:prstGeom prst="rect">
            <a:avLst/>
          </a:prstGeom>
        </p:spPr>
        <p:txBody>
          <a:bodyPr vert="horz" lIns="91440" tIns="45720" rIns="91440" bIns="45720" rtlCol="0">
            <a:noAutofit/>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sz="1800" dirty="0" smtClean="0"/>
              <a:t>נדבר על שנים מתוך כלל גודי ה</a:t>
            </a:r>
            <a:r>
              <a:rPr lang="en-US" sz="1800" dirty="0" smtClean="0"/>
              <a:t>layouts</a:t>
            </a:r>
            <a:r>
              <a:rPr lang="he-IL" sz="1800" dirty="0" smtClean="0"/>
              <a:t> השונים. אך הרבה אפשרויות (גם מעבר לרשום לעיל) למיד כדאי לשקול מה ה</a:t>
            </a:r>
            <a:r>
              <a:rPr lang="en-US" sz="1800" dirty="0" smtClean="0"/>
              <a:t>layout</a:t>
            </a:r>
            <a:r>
              <a:rPr lang="he-IL" sz="1800" dirty="0" smtClean="0"/>
              <a:t> הכי מתאים ל</a:t>
            </a:r>
            <a:r>
              <a:rPr lang="en-US" sz="1800" dirty="0" smtClean="0"/>
              <a:t>UI</a:t>
            </a:r>
            <a:r>
              <a:rPr lang="he-IL" sz="1800" dirty="0" smtClean="0"/>
              <a:t> הספיצי אשר אנו רוצים לבנות. גם יש לזכור שניתן לכוננן </a:t>
            </a:r>
            <a:r>
              <a:rPr lang="en-US" sz="1800" dirty="0" smtClean="0"/>
              <a:t>layouts</a:t>
            </a:r>
            <a:r>
              <a:rPr lang="he-IL" sz="1800" dirty="0" smtClean="0"/>
              <a:t> בתוך </a:t>
            </a:r>
            <a:r>
              <a:rPr lang="en-US" sz="1800" dirty="0" smtClean="0"/>
              <a:t>layouts</a:t>
            </a:r>
            <a:r>
              <a:rPr lang="he-IL" sz="1800" dirty="0" smtClean="0"/>
              <a:t> כך שניתן לבנות </a:t>
            </a:r>
            <a:r>
              <a:rPr lang="en-US" sz="1800" dirty="0" smtClean="0"/>
              <a:t>layout</a:t>
            </a:r>
            <a:r>
              <a:rPr lang="he-IL" sz="1800" dirty="0" smtClean="0"/>
              <a:t> מתאים וריספונסיבי לכמעט כל תרחיש.</a:t>
            </a:r>
            <a:endParaRPr lang="en-US" sz="1800" dirty="0"/>
          </a:p>
        </p:txBody>
      </p:sp>
    </p:spTree>
    <p:extLst>
      <p:ext uri="{BB962C8B-B14F-4D97-AF65-F5344CB8AC3E}">
        <p14:creationId xmlns:p14="http://schemas.microsoft.com/office/powerpoint/2010/main" val="106605950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עיצוב </a:t>
            </a:r>
            <a:r>
              <a:rPr lang="en-US" dirty="0"/>
              <a:t>UI</a:t>
            </a:r>
            <a:r>
              <a:rPr lang="he-IL" dirty="0"/>
              <a:t> באנדרואיד</a:t>
            </a:r>
            <a:endParaRPr lang="en-US" dirty="0"/>
          </a:p>
        </p:txBody>
      </p:sp>
      <p:sp>
        <p:nvSpPr>
          <p:cNvPr id="3" name="Content Placeholder 2"/>
          <p:cNvSpPr>
            <a:spLocks noGrp="1"/>
          </p:cNvSpPr>
          <p:nvPr>
            <p:ph idx="1"/>
          </p:nvPr>
        </p:nvSpPr>
        <p:spPr>
          <a:xfrm>
            <a:off x="6050942" y="1852654"/>
            <a:ext cx="3323645" cy="3933004"/>
          </a:xfrm>
        </p:spPr>
        <p:txBody>
          <a:bodyPr>
            <a:noAutofit/>
          </a:bodyPr>
          <a:lstStyle/>
          <a:p>
            <a:pPr marL="0" indent="0" algn="r" rtl="1">
              <a:buNone/>
            </a:pPr>
            <a:r>
              <a:rPr lang="en-US" sz="1600" dirty="0" err="1" smtClean="0"/>
              <a:t>LinearLayout</a:t>
            </a:r>
            <a:endParaRPr lang="en-US" sz="1600" dirty="0" smtClean="0"/>
          </a:p>
          <a:p>
            <a:pPr marL="0" indent="0" algn="r" rtl="1">
              <a:buNone/>
            </a:pPr>
            <a:r>
              <a:rPr lang="he-IL" sz="1600" dirty="0" smtClean="0"/>
              <a:t>הינו כנראה סוג ה</a:t>
            </a:r>
            <a:r>
              <a:rPr lang="en-US" sz="1600" dirty="0" smtClean="0"/>
              <a:t>layout </a:t>
            </a:r>
            <a:r>
              <a:rPr lang="he-IL" sz="1600" dirty="0"/>
              <a:t> </a:t>
            </a:r>
            <a:r>
              <a:rPr lang="he-IL" sz="1600" dirty="0" smtClean="0"/>
              <a:t>הפשוט ביותר להבנה. זרימתת האלמנטים בתוכו הוא בציר אחד בתבד כל אלמט מגיע יש אחרי אלאמט אחר (אלא אם הוגדר אחרת ע"י מאפיינים נוספים). ל</a:t>
            </a:r>
            <a:r>
              <a:rPr lang="en-US" sz="1600" dirty="0" err="1" smtClean="0"/>
              <a:t>LinearLayout</a:t>
            </a:r>
            <a:r>
              <a:rPr lang="he-IL" sz="1600" dirty="0"/>
              <a:t> </a:t>
            </a:r>
            <a:r>
              <a:rPr lang="he-IL" sz="1600" dirty="0" smtClean="0"/>
              <a:t>יש מאפיין בשם </a:t>
            </a:r>
            <a:r>
              <a:rPr lang="en-US" sz="1600" dirty="0" err="1" smtClean="0"/>
              <a:t>android:orientation</a:t>
            </a:r>
            <a:r>
              <a:rPr lang="he-IL" sz="1600" dirty="0" smtClean="0"/>
              <a:t> </a:t>
            </a:r>
            <a:endParaRPr lang="en-US" sz="1600" dirty="0" smtClean="0"/>
          </a:p>
          <a:p>
            <a:pPr marL="0" indent="0" algn="r" rtl="1">
              <a:buNone/>
            </a:pPr>
            <a:r>
              <a:rPr lang="he-IL" sz="1600" dirty="0" smtClean="0"/>
              <a:t>אשר מגדיר את ציר ה</a:t>
            </a:r>
            <a:r>
              <a:rPr lang="en-US" sz="1600" dirty="0" smtClean="0"/>
              <a:t>layout</a:t>
            </a:r>
            <a:r>
              <a:rPr lang="he-IL" sz="1600" dirty="0" smtClean="0"/>
              <a:t>. האופציות </a:t>
            </a:r>
            <a:r>
              <a:rPr lang="he-IL" sz="1600" dirty="0" smtClean="0"/>
              <a:t>האפשריות </a:t>
            </a:r>
            <a:r>
              <a:rPr lang="he-IL" sz="1600" dirty="0" smtClean="0"/>
              <a:t>הן </a:t>
            </a:r>
            <a:r>
              <a:rPr lang="en-US" sz="1600" dirty="0" smtClean="0"/>
              <a:t>vertical</a:t>
            </a:r>
            <a:r>
              <a:rPr lang="he-IL" sz="1600" dirty="0" smtClean="0"/>
              <a:t> ו</a:t>
            </a:r>
            <a:r>
              <a:rPr lang="he-IL" sz="1600" dirty="0"/>
              <a:t> </a:t>
            </a:r>
            <a:r>
              <a:rPr lang="en-US" sz="1600" dirty="0" smtClean="0"/>
              <a:t>horizontal</a:t>
            </a:r>
            <a:r>
              <a:rPr lang="he-IL" sz="1600" dirty="0" smtClean="0"/>
              <a:t>.</a:t>
            </a:r>
          </a:p>
          <a:p>
            <a:pPr marL="0" indent="0" algn="r" rtl="1">
              <a:buNone/>
            </a:pPr>
            <a:r>
              <a:rPr lang="he-IL" sz="1600" dirty="0"/>
              <a:t>בנוסף ניתן להגדיר לאלמנטים הנמצאים בתוך </a:t>
            </a:r>
            <a:r>
              <a:rPr lang="en-US" sz="1600" dirty="0"/>
              <a:t>layout</a:t>
            </a:r>
            <a:r>
              <a:rPr lang="he-IL" sz="1600" dirty="0"/>
              <a:t> משקל- </a:t>
            </a:r>
            <a:r>
              <a:rPr lang="en-US" sz="1600" dirty="0" err="1"/>
              <a:t>android:layout_weight</a:t>
            </a:r>
            <a:r>
              <a:rPr lang="he-IL" sz="1600" dirty="0"/>
              <a:t> שמאפשר להגדיר את משקל או גודל </a:t>
            </a:r>
            <a:r>
              <a:rPr lang="he-IL" sz="1600" dirty="0" err="1"/>
              <a:t>אלאמנט</a:t>
            </a:r>
            <a:r>
              <a:rPr lang="he-IL" sz="1600" dirty="0"/>
              <a:t> ביחס לסכום המשקלים. (ראה תמונה).</a:t>
            </a:r>
            <a:endParaRPr lang="he-IL" sz="1600" dirty="0" smtClean="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en-US" sz="4000" dirty="0">
                <a:solidFill>
                  <a:srgbClr val="FFE701"/>
                </a:solidFill>
              </a:rPr>
              <a:t>layouts</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1521" y="1852654"/>
            <a:ext cx="5170095" cy="3341088"/>
          </a:xfrm>
          <a:prstGeom prst="rect">
            <a:avLst/>
          </a:prstGeom>
        </p:spPr>
      </p:pic>
      <p:sp>
        <p:nvSpPr>
          <p:cNvPr id="7" name="Content Placeholder 2"/>
          <p:cNvSpPr txBox="1">
            <a:spLocks/>
          </p:cNvSpPr>
          <p:nvPr/>
        </p:nvSpPr>
        <p:spPr>
          <a:xfrm>
            <a:off x="216243" y="5561215"/>
            <a:ext cx="9158344" cy="1130529"/>
          </a:xfrm>
          <a:prstGeom prst="rect">
            <a:avLst/>
          </a:prstGeom>
        </p:spPr>
        <p:txBody>
          <a:bodyPr vert="horz" lIns="91440" tIns="45720" rIns="91440" bIns="45720" rtlCol="0">
            <a:noAutofit/>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None/>
            </a:pPr>
            <a:r>
              <a:rPr lang="he-IL" sz="1600" dirty="0" smtClean="0"/>
              <a:t>במידה </a:t>
            </a:r>
            <a:r>
              <a:rPr lang="he-IL" sz="1600" dirty="0"/>
              <a:t>ולא מוגדר משקל אז </a:t>
            </a:r>
            <a:r>
              <a:rPr lang="he-IL" sz="1600" dirty="0" err="1"/>
              <a:t>אלאמנט</a:t>
            </a:r>
            <a:r>
              <a:rPr lang="he-IL" sz="1600" dirty="0"/>
              <a:t> זה לא יילקח בחשבון בחישוב הפרופורציות מעבר לכמה מקום הוא כבר לוקח בעקבות הגדרת האורך ורוחב שלו</a:t>
            </a:r>
            <a:r>
              <a:rPr lang="he-IL" sz="1600" dirty="0" smtClean="0"/>
              <a:t>. אם כן נגדיר משקל אז נסמן את ערך הממד שמושפע מהגדרה זו (רוחב אם ה</a:t>
            </a:r>
            <a:r>
              <a:rPr lang="en-US" sz="1600" dirty="0" smtClean="0"/>
              <a:t>linear layout</a:t>
            </a:r>
            <a:r>
              <a:rPr lang="he-IL" sz="1600" dirty="0"/>
              <a:t> </a:t>
            </a:r>
            <a:r>
              <a:rPr lang="he-IL" sz="1600" dirty="0" smtClean="0"/>
              <a:t>הוא לרחוב ואחרת גובה)</a:t>
            </a:r>
            <a:r>
              <a:rPr lang="en-US" sz="1600" dirty="0" smtClean="0"/>
              <a:t> </a:t>
            </a:r>
            <a:r>
              <a:rPr lang="he-IL" sz="1600" dirty="0" smtClean="0"/>
              <a:t> בערך 0.</a:t>
            </a:r>
            <a:endParaRPr lang="en-US" sz="1600" dirty="0"/>
          </a:p>
          <a:p>
            <a:pPr marL="0" indent="0" algn="r" rtl="1">
              <a:buNone/>
            </a:pPr>
            <a:r>
              <a:rPr lang="en-US" sz="1600" dirty="0"/>
              <a:t>Layout</a:t>
            </a:r>
            <a:r>
              <a:rPr lang="he-IL" sz="1600" dirty="0"/>
              <a:t> מהסוג הזה מאד פשוט ליצירה ולכן </a:t>
            </a:r>
            <a:r>
              <a:rPr lang="he-IL" sz="1600" dirty="0" smtClean="0"/>
              <a:t>נוח </a:t>
            </a:r>
            <a:r>
              <a:rPr lang="he-IL" sz="1600" dirty="0"/>
              <a:t>גם ליצור אותה דרך לשונית ה</a:t>
            </a:r>
            <a:r>
              <a:rPr lang="en-US" sz="1600" dirty="0"/>
              <a:t>code</a:t>
            </a:r>
            <a:r>
              <a:rPr lang="he-IL" sz="1600" dirty="0"/>
              <a:t> ולא ה</a:t>
            </a:r>
            <a:r>
              <a:rPr lang="en-US" sz="1600" dirty="0"/>
              <a:t>design</a:t>
            </a:r>
            <a:r>
              <a:rPr lang="he-IL" sz="1600" dirty="0"/>
              <a:t> </a:t>
            </a:r>
            <a:r>
              <a:rPr lang="en-US" sz="1600" dirty="0"/>
              <a:t>(layout editor)</a:t>
            </a:r>
            <a:r>
              <a:rPr lang="he-IL" sz="1600" dirty="0"/>
              <a:t>.</a:t>
            </a:r>
            <a:endParaRPr lang="en-US" sz="1600" dirty="0"/>
          </a:p>
        </p:txBody>
      </p:sp>
      <p:sp>
        <p:nvSpPr>
          <p:cNvPr id="8" name="Rectangle 7"/>
          <p:cNvSpPr/>
          <p:nvPr/>
        </p:nvSpPr>
        <p:spPr>
          <a:xfrm>
            <a:off x="893956" y="3724102"/>
            <a:ext cx="2011680" cy="556953"/>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9" name="Elbow Connector 8"/>
          <p:cNvCxnSpPr>
            <a:stCxn id="10" idx="1"/>
            <a:endCxn id="14" idx="1"/>
          </p:cNvCxnSpPr>
          <p:nvPr/>
        </p:nvCxnSpPr>
        <p:spPr>
          <a:xfrm rot="10800000" flipH="1" flipV="1">
            <a:off x="311520" y="1048092"/>
            <a:ext cx="561315" cy="1341063"/>
          </a:xfrm>
          <a:prstGeom prst="bentConnector3">
            <a:avLst>
              <a:gd name="adj1" fmla="val -40726"/>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311521" y="832649"/>
            <a:ext cx="1496942" cy="430887"/>
          </a:xfrm>
          <a:prstGeom prst="rect">
            <a:avLst/>
          </a:prstGeom>
          <a:noFill/>
        </p:spPr>
        <p:txBody>
          <a:bodyPr wrap="square" rtlCol="0">
            <a:spAutoFit/>
          </a:bodyPr>
          <a:lstStyle/>
          <a:p>
            <a:pPr algn="r" rtl="1"/>
            <a:r>
              <a:rPr lang="he-IL" sz="1100" dirty="0" smtClean="0">
                <a:solidFill>
                  <a:schemeClr val="bg1"/>
                </a:solidFill>
              </a:rPr>
              <a:t>ה</a:t>
            </a:r>
            <a:r>
              <a:rPr lang="en-US" sz="1100" dirty="0" smtClean="0">
                <a:solidFill>
                  <a:schemeClr val="bg1"/>
                </a:solidFill>
              </a:rPr>
              <a:t>namespace</a:t>
            </a:r>
            <a:r>
              <a:rPr lang="he-IL" sz="1100" dirty="0" smtClean="0">
                <a:solidFill>
                  <a:schemeClr val="bg1"/>
                </a:solidFill>
              </a:rPr>
              <a:t> של </a:t>
            </a:r>
            <a:r>
              <a:rPr lang="he-IL" sz="1100" dirty="0" err="1" smtClean="0">
                <a:solidFill>
                  <a:schemeClr val="bg1"/>
                </a:solidFill>
              </a:rPr>
              <a:t>הSDK</a:t>
            </a:r>
            <a:r>
              <a:rPr lang="he-IL" sz="1100" dirty="0" smtClean="0">
                <a:solidFill>
                  <a:schemeClr val="bg1"/>
                </a:solidFill>
              </a:rPr>
              <a:t> של אנדרואיד</a:t>
            </a:r>
            <a:endParaRPr lang="en-US" sz="1100" dirty="0">
              <a:solidFill>
                <a:schemeClr val="bg1"/>
              </a:solidFill>
            </a:endParaRPr>
          </a:p>
        </p:txBody>
      </p:sp>
      <p:sp>
        <p:nvSpPr>
          <p:cNvPr id="14" name="Rectangle 13"/>
          <p:cNvSpPr/>
          <p:nvPr/>
        </p:nvSpPr>
        <p:spPr>
          <a:xfrm>
            <a:off x="872836" y="2334370"/>
            <a:ext cx="2468879" cy="109571"/>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p:nvSpPr>
        <p:spPr>
          <a:xfrm>
            <a:off x="872837" y="2662147"/>
            <a:ext cx="1346662" cy="149267"/>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19" name="Elbow Connector 18"/>
          <p:cNvCxnSpPr>
            <a:stCxn id="22" idx="2"/>
            <a:endCxn id="16" idx="3"/>
          </p:cNvCxnSpPr>
          <p:nvPr/>
        </p:nvCxnSpPr>
        <p:spPr>
          <a:xfrm rot="5400000">
            <a:off x="1878909" y="2085843"/>
            <a:ext cx="991529" cy="310347"/>
          </a:xfrm>
          <a:prstGeom prst="bentConnector2">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1781375" y="1314365"/>
            <a:ext cx="1496942" cy="430887"/>
          </a:xfrm>
          <a:prstGeom prst="rect">
            <a:avLst/>
          </a:prstGeom>
          <a:noFill/>
        </p:spPr>
        <p:txBody>
          <a:bodyPr wrap="square" rtlCol="0">
            <a:spAutoFit/>
          </a:bodyPr>
          <a:lstStyle/>
          <a:p>
            <a:pPr algn="r" rtl="1"/>
            <a:r>
              <a:rPr lang="he-IL" sz="1100" dirty="0" smtClean="0">
                <a:solidFill>
                  <a:schemeClr val="bg1"/>
                </a:solidFill>
              </a:rPr>
              <a:t>קבעת </a:t>
            </a:r>
            <a:r>
              <a:rPr lang="he-IL" sz="1100" dirty="0" err="1" smtClean="0">
                <a:solidFill>
                  <a:schemeClr val="bg1"/>
                </a:solidFill>
              </a:rPr>
              <a:t>אורייאנטציית</a:t>
            </a:r>
            <a:r>
              <a:rPr lang="he-IL" sz="1100" dirty="0" smtClean="0">
                <a:solidFill>
                  <a:schemeClr val="bg1"/>
                </a:solidFill>
              </a:rPr>
              <a:t> ה</a:t>
            </a:r>
            <a:r>
              <a:rPr lang="en-US" sz="1100" dirty="0" smtClean="0">
                <a:solidFill>
                  <a:schemeClr val="bg1"/>
                </a:solidFill>
              </a:rPr>
              <a:t>linear layout</a:t>
            </a:r>
            <a:endParaRPr lang="en-US" sz="1100" dirty="0">
              <a:solidFill>
                <a:schemeClr val="bg1"/>
              </a:solidFill>
            </a:endParaRPr>
          </a:p>
        </p:txBody>
      </p:sp>
      <p:sp>
        <p:nvSpPr>
          <p:cNvPr id="29" name="Rectangle 28"/>
          <p:cNvSpPr/>
          <p:nvPr/>
        </p:nvSpPr>
        <p:spPr>
          <a:xfrm>
            <a:off x="700397" y="2224798"/>
            <a:ext cx="646265" cy="104554"/>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0" name="TextBox 29"/>
          <p:cNvSpPr txBox="1"/>
          <p:nvPr/>
        </p:nvSpPr>
        <p:spPr>
          <a:xfrm>
            <a:off x="500155" y="1337567"/>
            <a:ext cx="1496942" cy="430887"/>
          </a:xfrm>
          <a:prstGeom prst="rect">
            <a:avLst/>
          </a:prstGeom>
          <a:noFill/>
        </p:spPr>
        <p:txBody>
          <a:bodyPr wrap="square" rtlCol="0">
            <a:spAutoFit/>
          </a:bodyPr>
          <a:lstStyle/>
          <a:p>
            <a:pPr algn="r" rtl="1"/>
            <a:r>
              <a:rPr lang="en-US" sz="1100" dirty="0" err="1" smtClean="0">
                <a:solidFill>
                  <a:schemeClr val="bg1"/>
                </a:solidFill>
              </a:rPr>
              <a:t>LinearLayout</a:t>
            </a:r>
            <a:r>
              <a:rPr lang="he-IL" sz="1100" dirty="0" smtClean="0">
                <a:solidFill>
                  <a:schemeClr val="bg1"/>
                </a:solidFill>
              </a:rPr>
              <a:t> כשורש הקובץ</a:t>
            </a:r>
            <a:endParaRPr lang="en-US" sz="1100" dirty="0">
              <a:solidFill>
                <a:schemeClr val="bg1"/>
              </a:solidFill>
            </a:endParaRPr>
          </a:p>
        </p:txBody>
      </p:sp>
      <p:cxnSp>
        <p:nvCxnSpPr>
          <p:cNvPr id="31" name="Elbow Connector 30"/>
          <p:cNvCxnSpPr>
            <a:stCxn id="30" idx="2"/>
            <a:endCxn id="29" idx="0"/>
          </p:cNvCxnSpPr>
          <p:nvPr/>
        </p:nvCxnSpPr>
        <p:spPr>
          <a:xfrm rot="5400000">
            <a:off x="907906" y="1884078"/>
            <a:ext cx="456344" cy="225096"/>
          </a:xfrm>
          <a:prstGeom prst="bentConnector3">
            <a:avLst>
              <a:gd name="adj1" fmla="val 50000"/>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9" name="Elbow Connector 38"/>
          <p:cNvCxnSpPr>
            <a:endCxn id="8" idx="3"/>
          </p:cNvCxnSpPr>
          <p:nvPr/>
        </p:nvCxnSpPr>
        <p:spPr>
          <a:xfrm rot="5400000">
            <a:off x="1828050" y="2166715"/>
            <a:ext cx="2913450" cy="758278"/>
          </a:xfrm>
          <a:prstGeom prst="bentConnector2">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1808463" y="235711"/>
            <a:ext cx="2863290" cy="900246"/>
          </a:xfrm>
          <a:prstGeom prst="rect">
            <a:avLst/>
          </a:prstGeom>
          <a:noFill/>
        </p:spPr>
        <p:txBody>
          <a:bodyPr wrap="square" rtlCol="0">
            <a:spAutoFit/>
          </a:bodyPr>
          <a:lstStyle/>
          <a:p>
            <a:pPr marL="0" algn="r" defTabSz="914400" rtl="1" eaLnBrk="1" latinLnBrk="0" hangingPunct="1"/>
            <a:r>
              <a:rPr lang="he-IL" sz="1050" dirty="0" smtClean="0">
                <a:solidFill>
                  <a:schemeClr val="bg1"/>
                </a:solidFill>
              </a:rPr>
              <a:t>וויו פשוט לצורך תפיסת מקום. הדוגמה זאת שמנו רקע שחור.</a:t>
            </a:r>
          </a:p>
          <a:p>
            <a:pPr marL="0" algn="r" defTabSz="914400" rtl="1" eaLnBrk="1" latinLnBrk="0" hangingPunct="1"/>
            <a:r>
              <a:rPr lang="he-IL" sz="1050" dirty="0" smtClean="0">
                <a:solidFill>
                  <a:schemeClr val="bg1"/>
                </a:solidFill>
              </a:rPr>
              <a:t>נשים לב שהגדרנו לו משקל והוא היחידי ולכן הוא תופס את כל המקום הפנוי בציר זה. </a:t>
            </a:r>
            <a:r>
              <a:rPr lang="he-IL" sz="1050" dirty="0" err="1" smtClean="0">
                <a:solidFill>
                  <a:schemeClr val="bg1"/>
                </a:solidFill>
              </a:rPr>
              <a:t>והכדרנו</a:t>
            </a:r>
            <a:r>
              <a:rPr lang="he-IL" sz="1050" dirty="0" smtClean="0">
                <a:solidFill>
                  <a:schemeClr val="bg1"/>
                </a:solidFill>
              </a:rPr>
              <a:t> את הגובה שלו עם ערך </a:t>
            </a:r>
            <a:r>
              <a:rPr lang="en-US" sz="1050" dirty="0" err="1" smtClean="0">
                <a:solidFill>
                  <a:schemeClr val="bg1"/>
                </a:solidFill>
              </a:rPr>
              <a:t>dp</a:t>
            </a:r>
            <a:r>
              <a:rPr lang="he-IL" sz="1050" dirty="0" smtClean="0">
                <a:solidFill>
                  <a:schemeClr val="bg1"/>
                </a:solidFill>
              </a:rPr>
              <a:t>0 כי המשקל מגדיר את הגובה</a:t>
            </a:r>
            <a:endParaRPr lang="en-US" sz="1050" dirty="0">
              <a:solidFill>
                <a:schemeClr val="bg1"/>
              </a:solidFill>
            </a:endParaRPr>
          </a:p>
        </p:txBody>
      </p:sp>
    </p:spTree>
    <p:extLst>
      <p:ext uri="{BB962C8B-B14F-4D97-AF65-F5344CB8AC3E}">
        <p14:creationId xmlns:p14="http://schemas.microsoft.com/office/powerpoint/2010/main" val="328297795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עיצוב </a:t>
            </a:r>
            <a:r>
              <a:rPr lang="en-US" dirty="0"/>
              <a:t>UI</a:t>
            </a:r>
            <a:r>
              <a:rPr lang="he-IL" dirty="0"/>
              <a:t> באנדרואיד</a:t>
            </a:r>
            <a:endParaRPr lang="en-US" dirty="0"/>
          </a:p>
        </p:txBody>
      </p:sp>
      <p:sp>
        <p:nvSpPr>
          <p:cNvPr id="3" name="Content Placeholder 2"/>
          <p:cNvSpPr>
            <a:spLocks noGrp="1"/>
          </p:cNvSpPr>
          <p:nvPr>
            <p:ph idx="1"/>
          </p:nvPr>
        </p:nvSpPr>
        <p:spPr>
          <a:xfrm>
            <a:off x="477079" y="1852654"/>
            <a:ext cx="9040632" cy="4426840"/>
          </a:xfrm>
        </p:spPr>
        <p:txBody>
          <a:bodyPr>
            <a:noAutofit/>
          </a:bodyPr>
          <a:lstStyle/>
          <a:p>
            <a:pPr marL="0" indent="0" algn="r" rtl="1">
              <a:buNone/>
            </a:pPr>
            <a:r>
              <a:rPr lang="en-US" sz="1600" dirty="0" err="1" smtClean="0"/>
              <a:t>ConstraintLayout</a:t>
            </a:r>
            <a:endParaRPr lang="en-US" sz="1600" dirty="0" smtClean="0"/>
          </a:p>
          <a:p>
            <a:pPr marL="0" indent="0" algn="r" rtl="1">
              <a:buNone/>
            </a:pPr>
            <a:r>
              <a:rPr lang="he-IL" sz="1600" dirty="0" smtClean="0"/>
              <a:t>כזכור לעיל </a:t>
            </a:r>
            <a:r>
              <a:rPr lang="en-US" sz="1600" dirty="0" smtClean="0"/>
              <a:t>layout</a:t>
            </a:r>
            <a:r>
              <a:rPr lang="he-IL" sz="1600" dirty="0" smtClean="0"/>
              <a:t> זה הינו תלות נוספת לפרוייקט שאר מייבאים ע"י הוספת השורה </a:t>
            </a:r>
          </a:p>
          <a:p>
            <a:pPr marL="0" indent="0" algn="r" rtl="1">
              <a:buNone/>
            </a:pPr>
            <a:r>
              <a:rPr lang="en-US" sz="1600" dirty="0"/>
              <a:t>i</a:t>
            </a:r>
            <a:r>
              <a:rPr lang="en-US" sz="1600" dirty="0" smtClean="0"/>
              <a:t>mplementation ‘androidx.constraintlayout:constraintlayout:2.0.4’</a:t>
            </a:r>
          </a:p>
          <a:p>
            <a:pPr marL="0" indent="0" algn="r" rtl="1">
              <a:buNone/>
            </a:pPr>
            <a:r>
              <a:rPr lang="he-IL" sz="1600" dirty="0" smtClean="0"/>
              <a:t>(שורה זאת מגיעה כבר כברירת מחדל כאשר יוצרים פרוייקט חדש ב</a:t>
            </a:r>
            <a:r>
              <a:rPr lang="en-US" sz="1600" dirty="0" err="1" smtClean="0"/>
              <a:t>AndroidStudio</a:t>
            </a:r>
            <a:r>
              <a:rPr lang="he-IL" sz="1600" dirty="0" smtClean="0"/>
              <a:t>). סוג </a:t>
            </a:r>
            <a:r>
              <a:rPr lang="en-US" sz="1600" dirty="0" smtClean="0"/>
              <a:t>layout</a:t>
            </a:r>
            <a:r>
              <a:rPr lang="he-IL" sz="1600" dirty="0" smtClean="0"/>
              <a:t> זה נהיה ברירת המחדל של </a:t>
            </a:r>
            <a:r>
              <a:rPr lang="en-US" sz="1600" dirty="0" err="1" smtClean="0"/>
              <a:t>AndroidStudio</a:t>
            </a:r>
            <a:r>
              <a:rPr lang="he-IL" sz="1600" dirty="0"/>
              <a:t> </a:t>
            </a:r>
            <a:r>
              <a:rPr lang="he-IL" sz="1600" dirty="0" smtClean="0"/>
              <a:t>ושל מפתחים רבים בשל האופציות הרבות ומגוונות שלו ובגלל הגמישות שלו. אך עם הכוח החזק שמגיע עם סוג </a:t>
            </a:r>
            <a:r>
              <a:rPr lang="en-US" sz="1600" dirty="0" smtClean="0"/>
              <a:t>layout</a:t>
            </a:r>
            <a:r>
              <a:rPr lang="he-IL" sz="1600" dirty="0" smtClean="0"/>
              <a:t> זה מגיע גם מידת סיבוך מתאים. יש עשרות מאפיינים ייחודיים ל</a:t>
            </a:r>
            <a:r>
              <a:rPr lang="en-US" sz="1600" dirty="0" smtClean="0"/>
              <a:t>layout</a:t>
            </a:r>
            <a:r>
              <a:rPr lang="he-IL" sz="1600" dirty="0" smtClean="0"/>
              <a:t> זה וכולו מתייחס לאיך למקם אלמנטים יחסית לאלמנטים שונים בקיימים בו או למסגדרת ה</a:t>
            </a:r>
            <a:r>
              <a:rPr lang="en-US" sz="1600" dirty="0" smtClean="0"/>
              <a:t>layout</a:t>
            </a:r>
            <a:r>
              <a:rPr lang="he-IL" sz="1600" dirty="0" smtClean="0"/>
              <a:t> עצמו.</a:t>
            </a:r>
          </a:p>
          <a:p>
            <a:pPr marL="0" indent="0" algn="r" rtl="1">
              <a:buNone/>
            </a:pPr>
            <a:r>
              <a:rPr lang="he-IL" sz="1600" dirty="0" smtClean="0"/>
              <a:t>בגלל זה נפוץ הרבה יותר ליצור את ה</a:t>
            </a:r>
            <a:r>
              <a:rPr lang="en-US" sz="1600" dirty="0" smtClean="0"/>
              <a:t>UI</a:t>
            </a:r>
            <a:r>
              <a:rPr lang="he-IL" sz="1600" dirty="0" smtClean="0"/>
              <a:t> </a:t>
            </a:r>
            <a:r>
              <a:rPr lang="en-US" sz="1600" dirty="0" smtClean="0"/>
              <a:t>layout editor</a:t>
            </a:r>
            <a:r>
              <a:rPr lang="he-IL" sz="1600" dirty="0" smtClean="0"/>
              <a:t> ואם יש צורך בדיוקים קטנים נוח לעבור לקוד לאחר שהמבנה הכללי כבר נוצר ורק לשנות ערכים קטנים פה ושם.</a:t>
            </a:r>
            <a:endParaRPr lang="en-US" sz="1600" dirty="0" smtClean="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en-US" sz="4000" dirty="0">
                <a:solidFill>
                  <a:srgbClr val="FFE701"/>
                </a:solidFill>
              </a:rPr>
              <a:t>layouts</a:t>
            </a:r>
          </a:p>
        </p:txBody>
      </p:sp>
    </p:spTree>
    <p:extLst>
      <p:ext uri="{BB962C8B-B14F-4D97-AF65-F5344CB8AC3E}">
        <p14:creationId xmlns:p14="http://schemas.microsoft.com/office/powerpoint/2010/main" val="257853226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smtClean="0"/>
              <a:t>הקדמה</a:t>
            </a:r>
            <a:endParaRPr lang="en-US" dirty="0"/>
          </a:p>
        </p:txBody>
      </p:sp>
      <p:sp>
        <p:nvSpPr>
          <p:cNvPr id="3" name="Content Placeholder 2"/>
          <p:cNvSpPr>
            <a:spLocks noGrp="1"/>
          </p:cNvSpPr>
          <p:nvPr>
            <p:ph idx="1"/>
          </p:nvPr>
        </p:nvSpPr>
        <p:spPr/>
        <p:txBody>
          <a:bodyPr/>
          <a:lstStyle/>
          <a:p>
            <a:pPr algn="r" rtl="1"/>
            <a:r>
              <a:rPr lang="en-US" dirty="0" smtClean="0"/>
              <a:t>[some stuff about how it’s an operating system used in so many types of devices and applications and stuff]</a:t>
            </a:r>
            <a:endParaRPr lang="en-US" dirty="0"/>
          </a:p>
        </p:txBody>
      </p:sp>
    </p:spTree>
    <p:extLst>
      <p:ext uri="{BB962C8B-B14F-4D97-AF65-F5344CB8AC3E}">
        <p14:creationId xmlns:p14="http://schemas.microsoft.com/office/powerpoint/2010/main" val="152010644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עיצוב </a:t>
            </a:r>
            <a:r>
              <a:rPr lang="en-US" dirty="0"/>
              <a:t>UI</a:t>
            </a:r>
            <a:r>
              <a:rPr lang="he-IL" dirty="0"/>
              <a:t> באנדרואיד</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en-US" sz="4000" dirty="0">
                <a:solidFill>
                  <a:srgbClr val="FFE701"/>
                </a:solidFill>
              </a:rPr>
              <a:t>layouts</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3338" y="960269"/>
            <a:ext cx="1595100" cy="3341088"/>
          </a:xfrm>
          <a:prstGeom prst="rect">
            <a:avLst/>
          </a:prstGeom>
        </p:spPr>
      </p:pic>
      <p:cxnSp>
        <p:nvCxnSpPr>
          <p:cNvPr id="7" name="Elbow Connector 6"/>
          <p:cNvCxnSpPr/>
          <p:nvPr/>
        </p:nvCxnSpPr>
        <p:spPr>
          <a:xfrm rot="10800000">
            <a:off x="1911928" y="1342032"/>
            <a:ext cx="872837" cy="12700"/>
          </a:xfrm>
          <a:prstGeom prst="bentConnector3">
            <a:avLst>
              <a:gd name="adj1" fmla="val 50000"/>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0" y="487965"/>
            <a:ext cx="2955051" cy="430887"/>
          </a:xfrm>
          <a:prstGeom prst="rect">
            <a:avLst/>
          </a:prstGeom>
          <a:noFill/>
        </p:spPr>
        <p:txBody>
          <a:bodyPr wrap="square" rtlCol="0">
            <a:spAutoFit/>
          </a:bodyPr>
          <a:lstStyle/>
          <a:p>
            <a:pPr marL="0" algn="r" defTabSz="914400" rtl="1" eaLnBrk="1" latinLnBrk="0" hangingPunct="1"/>
            <a:r>
              <a:rPr lang="he-IL" sz="1100" dirty="0" smtClean="0">
                <a:solidFill>
                  <a:schemeClr val="bg1"/>
                </a:solidFill>
              </a:rPr>
              <a:t>כאשר נסמן </a:t>
            </a:r>
            <a:r>
              <a:rPr lang="en-US" sz="1100" dirty="0" smtClean="0">
                <a:solidFill>
                  <a:schemeClr val="bg1"/>
                </a:solidFill>
              </a:rPr>
              <a:t>view</a:t>
            </a:r>
            <a:r>
              <a:rPr lang="he-IL" sz="1100" dirty="0" smtClean="0">
                <a:solidFill>
                  <a:schemeClr val="bg1"/>
                </a:solidFill>
              </a:rPr>
              <a:t> נוכל להגדיר את המאפיינים שלו באזור הזה ב</a:t>
            </a:r>
            <a:r>
              <a:rPr lang="en-US" sz="1100" dirty="0" smtClean="0">
                <a:solidFill>
                  <a:schemeClr val="bg1"/>
                </a:solidFill>
              </a:rPr>
              <a:t>layout editor</a:t>
            </a:r>
            <a:endParaRPr lang="en-US" sz="1100" dirty="0">
              <a:solidFill>
                <a:schemeClr val="bg1"/>
              </a:solidFill>
            </a:endParaRPr>
          </a:p>
        </p:txBody>
      </p:sp>
      <p:sp>
        <p:nvSpPr>
          <p:cNvPr id="12" name="TextBox 11"/>
          <p:cNvSpPr txBox="1"/>
          <p:nvPr/>
        </p:nvSpPr>
        <p:spPr>
          <a:xfrm>
            <a:off x="2784765" y="1214030"/>
            <a:ext cx="1097279" cy="261610"/>
          </a:xfrm>
          <a:prstGeom prst="rect">
            <a:avLst/>
          </a:prstGeom>
          <a:noFill/>
        </p:spPr>
        <p:txBody>
          <a:bodyPr wrap="square" rtlCol="0">
            <a:spAutoFit/>
          </a:bodyPr>
          <a:lstStyle/>
          <a:p>
            <a:pPr marL="0" algn="r" defTabSz="914400" rtl="1" eaLnBrk="1" latinLnBrk="0" hangingPunct="1"/>
            <a:r>
              <a:rPr lang="he-IL" sz="1100" dirty="0" smtClean="0">
                <a:solidFill>
                  <a:schemeClr val="bg1"/>
                </a:solidFill>
              </a:rPr>
              <a:t>מזהה </a:t>
            </a:r>
            <a:r>
              <a:rPr lang="he-IL" sz="1100" dirty="0" err="1" smtClean="0">
                <a:solidFill>
                  <a:schemeClr val="bg1"/>
                </a:solidFill>
              </a:rPr>
              <a:t>האלאמנט</a:t>
            </a:r>
            <a:endParaRPr lang="en-US" sz="1100" dirty="0">
              <a:solidFill>
                <a:schemeClr val="bg1"/>
              </a:solidFill>
            </a:endParaRPr>
          </a:p>
        </p:txBody>
      </p:sp>
      <p:cxnSp>
        <p:nvCxnSpPr>
          <p:cNvPr id="13" name="Elbow Connector 12"/>
          <p:cNvCxnSpPr/>
          <p:nvPr/>
        </p:nvCxnSpPr>
        <p:spPr>
          <a:xfrm rot="10800000">
            <a:off x="1533574" y="2150933"/>
            <a:ext cx="872837" cy="12700"/>
          </a:xfrm>
          <a:prstGeom prst="bentConnector3">
            <a:avLst>
              <a:gd name="adj1" fmla="val 50000"/>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406411" y="2022931"/>
            <a:ext cx="2622789" cy="1446550"/>
          </a:xfrm>
          <a:prstGeom prst="rect">
            <a:avLst/>
          </a:prstGeom>
          <a:noFill/>
        </p:spPr>
        <p:txBody>
          <a:bodyPr wrap="square" rtlCol="0">
            <a:spAutoFit/>
          </a:bodyPr>
          <a:lstStyle/>
          <a:p>
            <a:pPr marL="0" algn="r" defTabSz="914400" rtl="1" eaLnBrk="1" latinLnBrk="0" hangingPunct="1"/>
            <a:r>
              <a:rPr lang="he-IL" sz="1100" dirty="0" smtClean="0">
                <a:solidFill>
                  <a:schemeClr val="bg1"/>
                </a:solidFill>
              </a:rPr>
              <a:t>הגדרות ה</a:t>
            </a:r>
            <a:r>
              <a:rPr lang="en-US" sz="1100" dirty="0" err="1" smtClean="0">
                <a:solidFill>
                  <a:schemeClr val="bg1"/>
                </a:solidFill>
              </a:rPr>
              <a:t>maring</a:t>
            </a:r>
            <a:r>
              <a:rPr lang="he-IL" sz="1100" dirty="0" smtClean="0">
                <a:solidFill>
                  <a:schemeClr val="bg1"/>
                </a:solidFill>
              </a:rPr>
              <a:t> </a:t>
            </a:r>
            <a:r>
              <a:rPr lang="mr-IN" sz="1100" dirty="0" smtClean="0">
                <a:solidFill>
                  <a:schemeClr val="bg1"/>
                </a:solidFill>
              </a:rPr>
              <a:t>–</a:t>
            </a:r>
            <a:r>
              <a:rPr lang="he-IL" sz="1100" dirty="0" smtClean="0">
                <a:solidFill>
                  <a:schemeClr val="bg1"/>
                </a:solidFill>
              </a:rPr>
              <a:t> מרחק מהצדדים (התיבות טקסט הקטנות)</a:t>
            </a:r>
          </a:p>
          <a:p>
            <a:pPr marL="0" algn="r" defTabSz="914400" rtl="1" eaLnBrk="1" latinLnBrk="0" hangingPunct="1"/>
            <a:r>
              <a:rPr lang="he-IL" sz="1100" dirty="0" smtClean="0">
                <a:solidFill>
                  <a:schemeClr val="bg1"/>
                </a:solidFill>
              </a:rPr>
              <a:t>הזזה בצירים (</a:t>
            </a:r>
            <a:r>
              <a:rPr lang="en-US" sz="1100" dirty="0" smtClean="0">
                <a:solidFill>
                  <a:schemeClr val="bg1"/>
                </a:solidFill>
              </a:rPr>
              <a:t>bias</a:t>
            </a:r>
            <a:r>
              <a:rPr lang="he-IL" sz="1100" dirty="0" smtClean="0">
                <a:solidFill>
                  <a:schemeClr val="bg1"/>
                </a:solidFill>
              </a:rPr>
              <a:t>) באופן יחסי</a:t>
            </a:r>
          </a:p>
          <a:p>
            <a:pPr marL="0" algn="r" defTabSz="914400" rtl="1" eaLnBrk="1" latinLnBrk="0" hangingPunct="1"/>
            <a:r>
              <a:rPr lang="he-IL" sz="1100" dirty="0" smtClean="0">
                <a:solidFill>
                  <a:schemeClr val="bg1"/>
                </a:solidFill>
              </a:rPr>
              <a:t>רישום ה</a:t>
            </a:r>
            <a:r>
              <a:rPr lang="en-US" sz="1100" dirty="0" smtClean="0">
                <a:solidFill>
                  <a:schemeClr val="bg1"/>
                </a:solidFill>
              </a:rPr>
              <a:t>constraints</a:t>
            </a:r>
            <a:r>
              <a:rPr lang="he-IL" sz="1100" dirty="0" smtClean="0">
                <a:solidFill>
                  <a:schemeClr val="bg1"/>
                </a:solidFill>
              </a:rPr>
              <a:t> השל </a:t>
            </a:r>
            <a:r>
              <a:rPr lang="he-IL" sz="1100" dirty="0" err="1" smtClean="0">
                <a:solidFill>
                  <a:schemeClr val="bg1"/>
                </a:solidFill>
              </a:rPr>
              <a:t>האלאמנט</a:t>
            </a:r>
            <a:endParaRPr lang="he-IL" sz="1100" dirty="0" smtClean="0">
              <a:solidFill>
                <a:schemeClr val="bg1"/>
              </a:solidFill>
            </a:endParaRPr>
          </a:p>
          <a:p>
            <a:pPr marL="0" algn="r" defTabSz="914400" rtl="1" eaLnBrk="1" latinLnBrk="0" hangingPunct="1"/>
            <a:r>
              <a:rPr lang="he-IL" sz="1100" dirty="0" smtClean="0">
                <a:solidFill>
                  <a:schemeClr val="bg1"/>
                </a:solidFill>
              </a:rPr>
              <a:t>הגדרות הרוחב וגובה</a:t>
            </a:r>
          </a:p>
          <a:p>
            <a:pPr marL="0" algn="r" defTabSz="914400" rtl="1" eaLnBrk="1" latinLnBrk="0" hangingPunct="1"/>
            <a:endParaRPr lang="he-IL" sz="1100" dirty="0" smtClean="0">
              <a:solidFill>
                <a:schemeClr val="bg1"/>
              </a:solidFill>
            </a:endParaRPr>
          </a:p>
          <a:p>
            <a:pPr marL="0" algn="r" defTabSz="914400" rtl="1" eaLnBrk="1" latinLnBrk="0" hangingPunct="1"/>
            <a:r>
              <a:rPr lang="he-IL" sz="1100" dirty="0" smtClean="0">
                <a:solidFill>
                  <a:schemeClr val="bg1"/>
                </a:solidFill>
              </a:rPr>
              <a:t>כמן כן, אם מגלגל למטה נראה מאפיינים</a:t>
            </a:r>
          </a:p>
          <a:p>
            <a:pPr marL="0" algn="r" defTabSz="914400" rtl="1" eaLnBrk="1" latinLnBrk="0" hangingPunct="1"/>
            <a:r>
              <a:rPr lang="he-IL" sz="1100" dirty="0" smtClean="0">
                <a:solidFill>
                  <a:schemeClr val="bg1"/>
                </a:solidFill>
              </a:rPr>
              <a:t>ספציפיים ל</a:t>
            </a:r>
            <a:r>
              <a:rPr lang="en-US" sz="1100" dirty="0" smtClean="0">
                <a:solidFill>
                  <a:schemeClr val="bg1"/>
                </a:solidFill>
              </a:rPr>
              <a:t>view</a:t>
            </a:r>
            <a:r>
              <a:rPr lang="he-IL" sz="1100" dirty="0" smtClean="0">
                <a:solidFill>
                  <a:schemeClr val="bg1"/>
                </a:solidFill>
              </a:rPr>
              <a:t> הנבחר</a:t>
            </a:r>
            <a:endParaRPr lang="en-US" sz="1100" dirty="0">
              <a:solidFill>
                <a:schemeClr val="bg1"/>
              </a:solidFill>
            </a:endParaRPr>
          </a:p>
        </p:txBody>
      </p:sp>
      <p:cxnSp>
        <p:nvCxnSpPr>
          <p:cNvPr id="16" name="Elbow Connector 15"/>
          <p:cNvCxnSpPr/>
          <p:nvPr/>
        </p:nvCxnSpPr>
        <p:spPr>
          <a:xfrm rot="10800000" flipV="1">
            <a:off x="1296786" y="2493819"/>
            <a:ext cx="1945181" cy="266005"/>
          </a:xfrm>
          <a:prstGeom prst="bentConnector3">
            <a:avLst>
              <a:gd name="adj1" fmla="val 50000"/>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 name="Elbow Connector 17"/>
          <p:cNvCxnSpPr/>
          <p:nvPr/>
        </p:nvCxnSpPr>
        <p:spPr>
          <a:xfrm rot="10800000" flipV="1">
            <a:off x="1720737" y="2668385"/>
            <a:ext cx="1234314" cy="515390"/>
          </a:xfrm>
          <a:prstGeom prst="bentConnector3">
            <a:avLst>
              <a:gd name="adj1" fmla="val 36531"/>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 name="Elbow Connector 21"/>
          <p:cNvCxnSpPr/>
          <p:nvPr/>
        </p:nvCxnSpPr>
        <p:spPr>
          <a:xfrm rot="10800000" flipV="1">
            <a:off x="1911928" y="2842953"/>
            <a:ext cx="1820488" cy="822960"/>
          </a:xfrm>
          <a:prstGeom prst="bentConnector3">
            <a:avLst>
              <a:gd name="adj1" fmla="val 56393"/>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pic>
        <p:nvPicPr>
          <p:cNvPr id="26" name="Picture 2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71837" y="1981514"/>
            <a:ext cx="3788295" cy="3538077"/>
          </a:xfrm>
          <a:prstGeom prst="rect">
            <a:avLst/>
          </a:prstGeom>
        </p:spPr>
      </p:pic>
      <p:cxnSp>
        <p:nvCxnSpPr>
          <p:cNvPr id="29" name="Straight Connector 28"/>
          <p:cNvCxnSpPr/>
          <p:nvPr/>
        </p:nvCxnSpPr>
        <p:spPr>
          <a:xfrm flipV="1">
            <a:off x="6841375" y="3639758"/>
            <a:ext cx="1321723" cy="808909"/>
          </a:xfrm>
          <a:prstGeom prst="line">
            <a:avLst/>
          </a:prstGeom>
          <a:ln w="127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7015942" y="3510898"/>
            <a:ext cx="1033359" cy="346207"/>
          </a:xfrm>
          <a:prstGeom prst="line">
            <a:avLst/>
          </a:prstGeom>
          <a:ln w="127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V="1">
            <a:off x="6727578" y="3018054"/>
            <a:ext cx="1574256" cy="363984"/>
          </a:xfrm>
          <a:prstGeom prst="line">
            <a:avLst/>
          </a:prstGeom>
          <a:ln w="127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a:off x="7178522" y="2626987"/>
            <a:ext cx="191193" cy="57305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6209607" y="2224530"/>
            <a:ext cx="1444906" cy="430887"/>
          </a:xfrm>
          <a:prstGeom prst="rect">
            <a:avLst/>
          </a:prstGeom>
          <a:noFill/>
        </p:spPr>
        <p:txBody>
          <a:bodyPr wrap="square" rtlCol="0">
            <a:spAutoFit/>
          </a:bodyPr>
          <a:lstStyle/>
          <a:p>
            <a:pPr marL="0" algn="r" defTabSz="914400" rtl="1" eaLnBrk="1" latinLnBrk="0" hangingPunct="1"/>
            <a:r>
              <a:rPr lang="he-IL" sz="1100" dirty="0" smtClean="0">
                <a:solidFill>
                  <a:schemeClr val="bg1"/>
                </a:solidFill>
              </a:rPr>
              <a:t>אין </a:t>
            </a:r>
            <a:r>
              <a:rPr lang="en-US" sz="1100" dirty="0" smtClean="0">
                <a:solidFill>
                  <a:schemeClr val="bg1"/>
                </a:solidFill>
              </a:rPr>
              <a:t>constraint</a:t>
            </a:r>
            <a:r>
              <a:rPr lang="he-IL" sz="1100" dirty="0" smtClean="0">
                <a:solidFill>
                  <a:schemeClr val="bg1"/>
                </a:solidFill>
              </a:rPr>
              <a:t> שמקשר </a:t>
            </a:r>
            <a:r>
              <a:rPr lang="en-US" sz="1100" dirty="0" smtClean="0">
                <a:solidFill>
                  <a:schemeClr val="bg1"/>
                </a:solidFill>
              </a:rPr>
              <a:t>view</a:t>
            </a:r>
            <a:r>
              <a:rPr lang="he-IL" sz="1100" dirty="0" smtClean="0">
                <a:solidFill>
                  <a:schemeClr val="bg1"/>
                </a:solidFill>
              </a:rPr>
              <a:t> זה מלמעלה</a:t>
            </a:r>
            <a:endParaRPr lang="en-US" sz="1100" dirty="0">
              <a:solidFill>
                <a:schemeClr val="bg1"/>
              </a:solidFill>
            </a:endParaRPr>
          </a:p>
        </p:txBody>
      </p:sp>
      <p:cxnSp>
        <p:nvCxnSpPr>
          <p:cNvPr id="40" name="Straight Arrow Connector 39"/>
          <p:cNvCxnSpPr/>
          <p:nvPr/>
        </p:nvCxnSpPr>
        <p:spPr>
          <a:xfrm flipV="1">
            <a:off x="5328458" y="3744676"/>
            <a:ext cx="2204163" cy="41007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4317139" y="3747359"/>
            <a:ext cx="1097279" cy="1107996"/>
          </a:xfrm>
          <a:prstGeom prst="rect">
            <a:avLst/>
          </a:prstGeom>
          <a:noFill/>
        </p:spPr>
        <p:txBody>
          <a:bodyPr wrap="square" rtlCol="0">
            <a:spAutoFit/>
          </a:bodyPr>
          <a:lstStyle/>
          <a:p>
            <a:pPr marL="0" algn="r" defTabSz="914400" rtl="1" eaLnBrk="1" latinLnBrk="0" hangingPunct="1"/>
            <a:r>
              <a:rPr lang="he-IL" sz="1100" dirty="0" smtClean="0">
                <a:solidFill>
                  <a:schemeClr val="bg1"/>
                </a:solidFill>
              </a:rPr>
              <a:t>ה </a:t>
            </a:r>
            <a:r>
              <a:rPr lang="en-US" sz="1100" dirty="0" smtClean="0">
                <a:solidFill>
                  <a:schemeClr val="bg1"/>
                </a:solidFill>
              </a:rPr>
              <a:t>bias</a:t>
            </a:r>
            <a:r>
              <a:rPr lang="he-IL" sz="1100" dirty="0" smtClean="0">
                <a:solidFill>
                  <a:schemeClr val="bg1"/>
                </a:solidFill>
              </a:rPr>
              <a:t> בציר </a:t>
            </a:r>
            <a:r>
              <a:rPr lang="he-IL" sz="1100" dirty="0" err="1" smtClean="0">
                <a:solidFill>
                  <a:schemeClr val="bg1"/>
                </a:solidFill>
              </a:rPr>
              <a:t>הX</a:t>
            </a:r>
            <a:r>
              <a:rPr lang="he-IL" sz="1100" dirty="0" smtClean="0">
                <a:solidFill>
                  <a:schemeClr val="bg1"/>
                </a:solidFill>
              </a:rPr>
              <a:t>. יש </a:t>
            </a:r>
            <a:r>
              <a:rPr lang="en-US" sz="1100" dirty="0" smtClean="0">
                <a:solidFill>
                  <a:schemeClr val="bg1"/>
                </a:solidFill>
              </a:rPr>
              <a:t>bias</a:t>
            </a:r>
            <a:r>
              <a:rPr lang="he-IL" sz="1100" dirty="0" smtClean="0">
                <a:solidFill>
                  <a:schemeClr val="bg1"/>
                </a:solidFill>
              </a:rPr>
              <a:t> רק אם ציר זה מוגדר עם </a:t>
            </a:r>
            <a:r>
              <a:rPr lang="en-US" sz="1100" dirty="0" smtClean="0">
                <a:solidFill>
                  <a:schemeClr val="bg1"/>
                </a:solidFill>
              </a:rPr>
              <a:t>constraint</a:t>
            </a:r>
            <a:r>
              <a:rPr lang="he-IL" sz="1100" dirty="0" smtClean="0">
                <a:solidFill>
                  <a:schemeClr val="bg1"/>
                </a:solidFill>
              </a:rPr>
              <a:t>, בגלל זה אין אחד בציר </a:t>
            </a:r>
            <a:r>
              <a:rPr lang="he-IL" sz="1100" dirty="0" err="1" smtClean="0">
                <a:solidFill>
                  <a:schemeClr val="bg1"/>
                </a:solidFill>
              </a:rPr>
              <a:t>Y</a:t>
            </a:r>
            <a:r>
              <a:rPr lang="he-IL" sz="1100" dirty="0" smtClean="0">
                <a:solidFill>
                  <a:schemeClr val="bg1"/>
                </a:solidFill>
              </a:rPr>
              <a:t> במקרה זה</a:t>
            </a:r>
            <a:endParaRPr lang="en-US" sz="1100" dirty="0">
              <a:solidFill>
                <a:schemeClr val="bg1"/>
              </a:solidFill>
            </a:endParaRPr>
          </a:p>
        </p:txBody>
      </p:sp>
      <p:cxnSp>
        <p:nvCxnSpPr>
          <p:cNvPr id="45" name="Straight Arrow Connector 44"/>
          <p:cNvCxnSpPr/>
          <p:nvPr/>
        </p:nvCxnSpPr>
        <p:spPr>
          <a:xfrm flipV="1">
            <a:off x="5278581" y="4448432"/>
            <a:ext cx="1512917" cy="82562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4231179" y="4913833"/>
            <a:ext cx="1097279" cy="1446550"/>
          </a:xfrm>
          <a:prstGeom prst="rect">
            <a:avLst/>
          </a:prstGeom>
          <a:noFill/>
        </p:spPr>
        <p:txBody>
          <a:bodyPr wrap="square" rtlCol="0">
            <a:spAutoFit/>
          </a:bodyPr>
          <a:lstStyle/>
          <a:p>
            <a:pPr marL="0" algn="r" defTabSz="914400" rtl="1" eaLnBrk="1" latinLnBrk="0" hangingPunct="1"/>
            <a:r>
              <a:rPr lang="he-IL" sz="1100" dirty="0" smtClean="0">
                <a:solidFill>
                  <a:schemeClr val="bg1"/>
                </a:solidFill>
              </a:rPr>
              <a:t>הגדרת ה</a:t>
            </a:r>
            <a:r>
              <a:rPr lang="en-US" sz="1100" dirty="0" smtClean="0">
                <a:solidFill>
                  <a:schemeClr val="bg1"/>
                </a:solidFill>
              </a:rPr>
              <a:t>margin</a:t>
            </a:r>
            <a:r>
              <a:rPr lang="he-IL" sz="1100" dirty="0" smtClean="0">
                <a:solidFill>
                  <a:schemeClr val="bg1"/>
                </a:solidFill>
              </a:rPr>
              <a:t> מלמטה. בגלל זה יחד עם הגדרת הגובה, ה ה</a:t>
            </a:r>
            <a:r>
              <a:rPr lang="en-US" sz="1100" dirty="0" smtClean="0">
                <a:solidFill>
                  <a:schemeClr val="bg1"/>
                </a:solidFill>
              </a:rPr>
              <a:t>view</a:t>
            </a:r>
            <a:r>
              <a:rPr lang="he-IL" sz="1100" dirty="0" smtClean="0">
                <a:solidFill>
                  <a:schemeClr val="bg1"/>
                </a:solidFill>
              </a:rPr>
              <a:t> יודע איך להתמקם בציר </a:t>
            </a:r>
            <a:r>
              <a:rPr lang="he-IL" sz="1100" dirty="0" err="1" smtClean="0">
                <a:solidFill>
                  <a:schemeClr val="bg1"/>
                </a:solidFill>
              </a:rPr>
              <a:t>הY</a:t>
            </a:r>
            <a:r>
              <a:rPr lang="he-IL" sz="1100" dirty="0">
                <a:solidFill>
                  <a:schemeClr val="bg1"/>
                </a:solidFill>
              </a:rPr>
              <a:t> </a:t>
            </a:r>
            <a:r>
              <a:rPr lang="he-IL" sz="1100" dirty="0" smtClean="0">
                <a:solidFill>
                  <a:schemeClr val="bg1"/>
                </a:solidFill>
              </a:rPr>
              <a:t>(ללא הגדרה לצד העליון).</a:t>
            </a:r>
            <a:endParaRPr lang="en-US" sz="1100" dirty="0">
              <a:solidFill>
                <a:schemeClr val="bg1"/>
              </a:solidFill>
            </a:endParaRPr>
          </a:p>
        </p:txBody>
      </p:sp>
      <p:cxnSp>
        <p:nvCxnSpPr>
          <p:cNvPr id="51" name="Straight Arrow Connector 50"/>
          <p:cNvCxnSpPr/>
          <p:nvPr/>
        </p:nvCxnSpPr>
        <p:spPr>
          <a:xfrm flipV="1">
            <a:off x="7465984" y="4913834"/>
            <a:ext cx="583317" cy="88490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6381886" y="5732654"/>
            <a:ext cx="1593272" cy="938719"/>
          </a:xfrm>
          <a:prstGeom prst="rect">
            <a:avLst/>
          </a:prstGeom>
          <a:noFill/>
        </p:spPr>
        <p:txBody>
          <a:bodyPr wrap="square" rtlCol="0">
            <a:spAutoFit/>
          </a:bodyPr>
          <a:lstStyle/>
          <a:p>
            <a:pPr marL="0" algn="r" defTabSz="914400" rtl="1" eaLnBrk="1" latinLnBrk="0" hangingPunct="1"/>
            <a:r>
              <a:rPr lang="he-IL" sz="1100" dirty="0" smtClean="0">
                <a:solidFill>
                  <a:schemeClr val="bg1"/>
                </a:solidFill>
              </a:rPr>
              <a:t>גובה ורוחב חד משמעיים במקרה זה. בגלל זה רואים את שצורת ה</a:t>
            </a:r>
            <a:r>
              <a:rPr lang="en-US" sz="1100" dirty="0" smtClean="0">
                <a:solidFill>
                  <a:schemeClr val="bg1"/>
                </a:solidFill>
              </a:rPr>
              <a:t>view</a:t>
            </a:r>
            <a:r>
              <a:rPr lang="he-IL" sz="1100" dirty="0" smtClean="0">
                <a:solidFill>
                  <a:schemeClr val="bg1"/>
                </a:solidFill>
              </a:rPr>
              <a:t> גדול יותר עם הרבה מקום פנוי.</a:t>
            </a:r>
            <a:endParaRPr lang="en-US" sz="1100" dirty="0">
              <a:solidFill>
                <a:schemeClr val="bg1"/>
              </a:solidFill>
            </a:endParaRPr>
          </a:p>
        </p:txBody>
      </p:sp>
      <p:pic>
        <p:nvPicPr>
          <p:cNvPr id="57" name="Picture 5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6168" y="3949711"/>
            <a:ext cx="6317964" cy="3553853"/>
          </a:xfrm>
          <a:prstGeom prst="rect">
            <a:avLst/>
          </a:prstGeom>
        </p:spPr>
      </p:pic>
      <p:cxnSp>
        <p:nvCxnSpPr>
          <p:cNvPr id="58" name="Elbow Connector 57"/>
          <p:cNvCxnSpPr>
            <a:stCxn id="59" idx="3"/>
          </p:cNvCxnSpPr>
          <p:nvPr/>
        </p:nvCxnSpPr>
        <p:spPr>
          <a:xfrm flipV="1">
            <a:off x="1845424" y="4842097"/>
            <a:ext cx="1423903" cy="759858"/>
          </a:xfrm>
          <a:prstGeom prst="bentConnector3">
            <a:avLst>
              <a:gd name="adj1" fmla="val 50000"/>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59" name="TextBox 58"/>
          <p:cNvSpPr txBox="1"/>
          <p:nvPr/>
        </p:nvSpPr>
        <p:spPr>
          <a:xfrm>
            <a:off x="748145" y="4794041"/>
            <a:ext cx="1097279" cy="1615827"/>
          </a:xfrm>
          <a:prstGeom prst="rect">
            <a:avLst/>
          </a:prstGeom>
          <a:noFill/>
        </p:spPr>
        <p:txBody>
          <a:bodyPr wrap="square" rtlCol="0">
            <a:spAutoFit/>
          </a:bodyPr>
          <a:lstStyle/>
          <a:p>
            <a:pPr marL="0" algn="r" defTabSz="914400" rtl="1" eaLnBrk="1" latinLnBrk="0" hangingPunct="1"/>
            <a:r>
              <a:rPr lang="he-IL" sz="1100" dirty="0" smtClean="0">
                <a:solidFill>
                  <a:schemeClr val="bg1"/>
                </a:solidFill>
              </a:rPr>
              <a:t>הדרך הכי נפוצה לקשירת אלמנט אחד לאחר עם  </a:t>
            </a:r>
            <a:r>
              <a:rPr lang="en-US" sz="1100" dirty="0" err="1" smtClean="0">
                <a:solidFill>
                  <a:schemeClr val="bg1"/>
                </a:solidFill>
              </a:rPr>
              <a:t>constrait</a:t>
            </a:r>
            <a:r>
              <a:rPr lang="he-IL" sz="1100" dirty="0" smtClean="0">
                <a:solidFill>
                  <a:schemeClr val="bg1"/>
                </a:solidFill>
              </a:rPr>
              <a:t> זה גרירה מעיגול הנמצא על האלמנט הראשון לעיגול שנמצא באלמנט השני</a:t>
            </a:r>
            <a:endParaRPr lang="en-US" sz="1100" dirty="0">
              <a:solidFill>
                <a:schemeClr val="bg1"/>
              </a:solidFill>
            </a:endParaRPr>
          </a:p>
        </p:txBody>
      </p:sp>
    </p:spTree>
    <p:extLst>
      <p:ext uri="{BB962C8B-B14F-4D97-AF65-F5344CB8AC3E}">
        <p14:creationId xmlns:p14="http://schemas.microsoft.com/office/powerpoint/2010/main" val="400591783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עיצוב </a:t>
            </a:r>
            <a:r>
              <a:rPr lang="en-US" dirty="0"/>
              <a:t>UI</a:t>
            </a:r>
            <a:r>
              <a:rPr lang="he-IL" dirty="0"/>
              <a:t> באנדרואיד</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en-US" sz="4000" dirty="0">
                <a:solidFill>
                  <a:srgbClr val="FFE701"/>
                </a:solidFill>
              </a:rPr>
              <a:t>layouts</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90445" y="1779241"/>
            <a:ext cx="6039403" cy="3506252"/>
          </a:xfrm>
          <a:prstGeom prst="rect">
            <a:avLst/>
          </a:prstGeom>
        </p:spPr>
      </p:pic>
      <p:sp>
        <p:nvSpPr>
          <p:cNvPr id="7" name="Content Placeholder 2"/>
          <p:cNvSpPr txBox="1">
            <a:spLocks/>
          </p:cNvSpPr>
          <p:nvPr/>
        </p:nvSpPr>
        <p:spPr>
          <a:xfrm>
            <a:off x="216243" y="5386642"/>
            <a:ext cx="9158344" cy="1130529"/>
          </a:xfrm>
          <a:prstGeom prst="rect">
            <a:avLst/>
          </a:prstGeom>
        </p:spPr>
        <p:txBody>
          <a:bodyPr vert="horz" lIns="91440" tIns="45720" rIns="91440" bIns="45720" rtlCol="0">
            <a:noAutofit/>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None/>
            </a:pPr>
            <a:r>
              <a:rPr lang="he-IL" sz="1400" dirty="0" smtClean="0"/>
              <a:t>נוכל לראות </a:t>
            </a:r>
            <a:r>
              <a:rPr lang="he-IL" sz="1400" dirty="0" err="1" smtClean="0"/>
              <a:t>שהXML</a:t>
            </a:r>
            <a:r>
              <a:rPr lang="he-IL" sz="1400" dirty="0" smtClean="0"/>
              <a:t> שנוצר מכיל בתוכו שיקוף של מה שאנחנו רואים ב</a:t>
            </a:r>
            <a:r>
              <a:rPr lang="en-US" sz="1400" dirty="0" smtClean="0"/>
              <a:t>attributes</a:t>
            </a:r>
            <a:r>
              <a:rPr lang="he-IL" sz="1400" dirty="0" smtClean="0"/>
              <a:t> בצד ימין ובנוסף עוד שנראה רק אם נגלגל עוד למטה החלונית. בקוד יותר קל לדייק בערכים. לדוגמה יהיה לנו יותר קל להגדיר   </a:t>
            </a:r>
            <a:r>
              <a:rPr lang="en-US" sz="1400" dirty="0" smtClean="0"/>
              <a:t>horizontal bias</a:t>
            </a:r>
            <a:r>
              <a:rPr lang="he-IL" sz="1400" dirty="0" smtClean="0"/>
              <a:t> ל75% (או 0.75) ע"י תיקון הקוד מאשר לשחק עם ה</a:t>
            </a:r>
            <a:r>
              <a:rPr lang="en-US" sz="1400" dirty="0" smtClean="0"/>
              <a:t>slider</a:t>
            </a:r>
            <a:r>
              <a:rPr lang="he-IL" sz="1400" dirty="0" smtClean="0"/>
              <a:t> בחלונית.</a:t>
            </a:r>
          </a:p>
          <a:p>
            <a:pPr marL="0" indent="0" algn="r" rtl="1">
              <a:buNone/>
            </a:pPr>
            <a:r>
              <a:rPr lang="he-IL" sz="1400" dirty="0" smtClean="0"/>
              <a:t>יש ב</a:t>
            </a:r>
            <a:r>
              <a:rPr lang="en-US" sz="1400" dirty="0" smtClean="0"/>
              <a:t>constraint layout</a:t>
            </a:r>
            <a:r>
              <a:rPr lang="he-IL" sz="1400" dirty="0" smtClean="0"/>
              <a:t> שלל של אפשרויות יותר מתקדמות שלא נראה פה (לדוגמה </a:t>
            </a:r>
            <a:r>
              <a:rPr lang="en-US" sz="1400" dirty="0" smtClean="0"/>
              <a:t>chains, guidelines, barriers</a:t>
            </a:r>
            <a:r>
              <a:rPr lang="he-IL" sz="1400" dirty="0"/>
              <a:t> </a:t>
            </a:r>
            <a:r>
              <a:rPr lang="he-IL" sz="1400" dirty="0" smtClean="0"/>
              <a:t>ומומלץ לבקר בקישור הבא למידע נוסף: </a:t>
            </a:r>
          </a:p>
          <a:p>
            <a:pPr marL="0" indent="0" algn="r" rtl="1">
              <a:buNone/>
            </a:pPr>
            <a:r>
              <a:rPr lang="en-US" sz="1400" dirty="0">
                <a:hlinkClick r:id="rId4"/>
              </a:rPr>
              <a:t>https://</a:t>
            </a:r>
            <a:r>
              <a:rPr lang="en-US" sz="1400" dirty="0" smtClean="0">
                <a:hlinkClick r:id="rId4"/>
              </a:rPr>
              <a:t>developer.android.com/training/constraint-layout</a:t>
            </a:r>
            <a:endParaRPr lang="en-US" sz="1400" dirty="0"/>
          </a:p>
          <a:p>
            <a:pPr marL="0" indent="0" algn="r" rtl="1">
              <a:buNone/>
            </a:pPr>
            <a:endParaRPr lang="en-US" sz="1400" dirty="0"/>
          </a:p>
        </p:txBody>
      </p:sp>
    </p:spTree>
    <p:extLst>
      <p:ext uri="{BB962C8B-B14F-4D97-AF65-F5344CB8AC3E}">
        <p14:creationId xmlns:p14="http://schemas.microsoft.com/office/powerpoint/2010/main" val="91275241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עיצוב </a:t>
            </a:r>
            <a:r>
              <a:rPr lang="en-US" dirty="0"/>
              <a:t>UI</a:t>
            </a:r>
            <a:r>
              <a:rPr lang="he-IL" dirty="0"/>
              <a:t> באנדרואיד</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a:solidFill>
                  <a:srgbClr val="FFE701"/>
                </a:solidFill>
              </a:rPr>
              <a:t> </a:t>
            </a:r>
            <a:r>
              <a:rPr lang="he-IL" sz="4000" dirty="0" err="1" smtClean="0">
                <a:solidFill>
                  <a:srgbClr val="FFE701"/>
                </a:solidFill>
              </a:rPr>
              <a:t>views</a:t>
            </a:r>
            <a:r>
              <a:rPr lang="he-IL" sz="4000" dirty="0" smtClean="0">
                <a:solidFill>
                  <a:srgbClr val="FFE701"/>
                </a:solidFill>
              </a:rPr>
              <a:t> נפוצים</a:t>
            </a:r>
            <a:endParaRPr lang="he-IL" sz="4000" dirty="0">
              <a:solidFill>
                <a:srgbClr val="FFE701"/>
              </a:solidFill>
            </a:endParaRPr>
          </a:p>
        </p:txBody>
      </p:sp>
      <p:sp>
        <p:nvSpPr>
          <p:cNvPr id="6" name="Content Placeholder 2"/>
          <p:cNvSpPr>
            <a:spLocks noGrp="1"/>
          </p:cNvSpPr>
          <p:nvPr>
            <p:ph idx="1"/>
          </p:nvPr>
        </p:nvSpPr>
        <p:spPr>
          <a:xfrm>
            <a:off x="598621" y="1852654"/>
            <a:ext cx="8877890" cy="2176176"/>
          </a:xfrm>
        </p:spPr>
        <p:txBody>
          <a:bodyPr>
            <a:normAutofit/>
          </a:bodyPr>
          <a:lstStyle/>
          <a:p>
            <a:pPr marL="0" indent="0" algn="r" rtl="1">
              <a:buNone/>
            </a:pPr>
            <a:r>
              <a:rPr lang="he-IL" dirty="0" smtClean="0"/>
              <a:t>בחלק זה נדבר עם מספר </a:t>
            </a:r>
            <a:r>
              <a:rPr lang="en-US" dirty="0" smtClean="0"/>
              <a:t>views</a:t>
            </a:r>
            <a:r>
              <a:rPr lang="he-IL" dirty="0"/>
              <a:t> </a:t>
            </a:r>
            <a:r>
              <a:rPr lang="he-IL" dirty="0" smtClean="0"/>
              <a:t>נפוצים. מאפיינים חשובים שלהם ואיך לעבוד איתם.</a:t>
            </a:r>
          </a:p>
          <a:p>
            <a:pPr marL="0" indent="0" algn="r" rtl="1">
              <a:buNone/>
            </a:pPr>
            <a:r>
              <a:rPr lang="he-IL" dirty="0" smtClean="0"/>
              <a:t>מעבור על:</a:t>
            </a:r>
          </a:p>
        </p:txBody>
      </p:sp>
      <p:sp>
        <p:nvSpPr>
          <p:cNvPr id="8" name="Content Placeholder 2"/>
          <p:cNvSpPr txBox="1">
            <a:spLocks/>
          </p:cNvSpPr>
          <p:nvPr/>
        </p:nvSpPr>
        <p:spPr>
          <a:xfrm>
            <a:off x="-154065" y="3796917"/>
            <a:ext cx="9446031" cy="463825"/>
          </a:xfrm>
          <a:prstGeom prst="rect">
            <a:avLst/>
          </a:prstGeom>
        </p:spPr>
        <p:txBody>
          <a:bodyPr vert="horz" lIns="91440" tIns="45720" rIns="91440" bIns="45720" numCol="4" rtlCol="0">
            <a:noAutofit/>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r" rtl="1"/>
            <a:r>
              <a:rPr lang="en-US" sz="3200" dirty="0" err="1" smtClean="0"/>
              <a:t>TextView</a:t>
            </a:r>
            <a:endParaRPr lang="en-US" sz="3200" dirty="0" smtClean="0"/>
          </a:p>
          <a:p>
            <a:pPr algn="r" rtl="1"/>
            <a:r>
              <a:rPr lang="en-US" sz="3200" dirty="0" err="1" smtClean="0"/>
              <a:t>EditText</a:t>
            </a:r>
            <a:endParaRPr lang="en-US" sz="3200" dirty="0" smtClean="0"/>
          </a:p>
          <a:p>
            <a:pPr algn="r" rtl="1"/>
            <a:r>
              <a:rPr lang="en-US" sz="3200" dirty="0" err="1" smtClean="0"/>
              <a:t>ImageView</a:t>
            </a:r>
            <a:endParaRPr lang="en-US" sz="3200" dirty="0" smtClean="0"/>
          </a:p>
          <a:p>
            <a:pPr algn="r" rtl="1"/>
            <a:r>
              <a:rPr lang="en-US" sz="3200" dirty="0" smtClean="0"/>
              <a:t>Button</a:t>
            </a:r>
          </a:p>
        </p:txBody>
      </p:sp>
      <p:sp>
        <p:nvSpPr>
          <p:cNvPr id="10" name="Content Placeholder 2"/>
          <p:cNvSpPr txBox="1">
            <a:spLocks/>
          </p:cNvSpPr>
          <p:nvPr/>
        </p:nvSpPr>
        <p:spPr>
          <a:xfrm>
            <a:off x="598621" y="4410976"/>
            <a:ext cx="8877890" cy="2176176"/>
          </a:xfrm>
          <a:prstGeom prst="rect">
            <a:avLst/>
          </a:prstGeom>
        </p:spPr>
        <p:txBody>
          <a:bodyPr vert="horz" lIns="91440" tIns="45720" rIns="91440" bIns="45720" rtlCol="0">
            <a:normAutofit lnSpcReduction="1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dirty="0" smtClean="0"/>
              <a:t>יש הרבה יותר </a:t>
            </a:r>
            <a:r>
              <a:rPr lang="en-US" dirty="0" smtClean="0"/>
              <a:t>views</a:t>
            </a:r>
            <a:r>
              <a:rPr lang="he-IL" dirty="0" smtClean="0"/>
              <a:t> מזה כבר ב</a:t>
            </a:r>
            <a:r>
              <a:rPr lang="en-US" dirty="0" smtClean="0"/>
              <a:t>SDK</a:t>
            </a:r>
            <a:r>
              <a:rPr lang="he-IL" dirty="0" smtClean="0"/>
              <a:t> של אנדרואיד ובנוסף ניתן לבנות </a:t>
            </a:r>
            <a:r>
              <a:rPr lang="en-US" dirty="0" smtClean="0"/>
              <a:t>views</a:t>
            </a:r>
            <a:r>
              <a:rPr lang="he-IL" dirty="0" smtClean="0"/>
              <a:t> חדשים משלנו אבל זה מספיק על מנת להתחיל להבין את לעבוד עם ה</a:t>
            </a:r>
            <a:r>
              <a:rPr lang="en-US" dirty="0" smtClean="0"/>
              <a:t>views</a:t>
            </a:r>
            <a:r>
              <a:rPr lang="he-IL" dirty="0" smtClean="0"/>
              <a:t> של אנדרואיד. </a:t>
            </a:r>
            <a:endParaRPr lang="en-US" dirty="0"/>
          </a:p>
        </p:txBody>
      </p:sp>
    </p:spTree>
    <p:extLst>
      <p:ext uri="{BB962C8B-B14F-4D97-AF65-F5344CB8AC3E}">
        <p14:creationId xmlns:p14="http://schemas.microsoft.com/office/powerpoint/2010/main" val="211793801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r" rtl="1"/>
            <a:r>
              <a:rPr lang="he-IL" sz="4000" dirty="0"/>
              <a:t>עיצוב </a:t>
            </a:r>
            <a:r>
              <a:rPr lang="en-US" sz="4000" dirty="0"/>
              <a:t>UI</a:t>
            </a:r>
            <a:r>
              <a:rPr lang="he-IL" sz="4000" dirty="0"/>
              <a:t> באנדרואיד</a:t>
            </a:r>
            <a:endParaRPr lang="en-US" sz="4000"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3600" dirty="0">
                <a:solidFill>
                  <a:srgbClr val="FFE701"/>
                </a:solidFill>
              </a:rPr>
              <a:t> </a:t>
            </a:r>
            <a:r>
              <a:rPr lang="he-IL" sz="3600" dirty="0" err="1" smtClean="0">
                <a:solidFill>
                  <a:srgbClr val="FFE701"/>
                </a:solidFill>
              </a:rPr>
              <a:t>views</a:t>
            </a:r>
            <a:r>
              <a:rPr lang="he-IL" sz="3600" dirty="0" smtClean="0">
                <a:solidFill>
                  <a:srgbClr val="FFE701"/>
                </a:solidFill>
              </a:rPr>
              <a:t> נפוצים</a:t>
            </a:r>
            <a:endParaRPr lang="he-IL" sz="3600" dirty="0">
              <a:solidFill>
                <a:srgbClr val="FFE701"/>
              </a:solidFill>
            </a:endParaRPr>
          </a:p>
        </p:txBody>
      </p:sp>
      <p:sp>
        <p:nvSpPr>
          <p:cNvPr id="6" name="Content Placeholder 2"/>
          <p:cNvSpPr>
            <a:spLocks noGrp="1"/>
          </p:cNvSpPr>
          <p:nvPr>
            <p:ph idx="1"/>
          </p:nvPr>
        </p:nvSpPr>
        <p:spPr>
          <a:xfrm>
            <a:off x="4896196" y="1727800"/>
            <a:ext cx="4729944" cy="4755964"/>
          </a:xfrm>
        </p:spPr>
        <p:txBody>
          <a:bodyPr>
            <a:normAutofit/>
          </a:bodyPr>
          <a:lstStyle/>
          <a:p>
            <a:pPr marL="0" indent="0" algn="r" rtl="1">
              <a:buNone/>
            </a:pPr>
            <a:r>
              <a:rPr lang="en-US" sz="1400" dirty="0" err="1" smtClean="0"/>
              <a:t>TextView</a:t>
            </a:r>
            <a:r>
              <a:rPr lang="he-IL" sz="1400" dirty="0"/>
              <a:t> </a:t>
            </a:r>
            <a:r>
              <a:rPr lang="he-IL" sz="1400" dirty="0" smtClean="0"/>
              <a:t>- </a:t>
            </a:r>
            <a:r>
              <a:rPr lang="en-US" sz="1400" dirty="0" smtClean="0"/>
              <a:t>view</a:t>
            </a:r>
            <a:r>
              <a:rPr lang="he-IL" sz="1400" dirty="0"/>
              <a:t> </a:t>
            </a:r>
            <a:r>
              <a:rPr lang="he-IL" sz="1400" dirty="0" smtClean="0"/>
              <a:t>פשוט לתצוגת טקסט על המסך. יש לו את המאפיין </a:t>
            </a:r>
            <a:r>
              <a:rPr lang="en-US" sz="1400" dirty="0" err="1" smtClean="0"/>
              <a:t>android:text</a:t>
            </a:r>
            <a:r>
              <a:rPr lang="he-IL" sz="1400" dirty="0" smtClean="0"/>
              <a:t> אשר מגדיר את תוכן הטקסט. בנוסף קיימות הקרה מאפיינים נוספים לקבוע את נראות הטקסט. למשל </a:t>
            </a:r>
            <a:r>
              <a:rPr lang="en-US" sz="1400" dirty="0" err="1" smtClean="0"/>
              <a:t>android:textSize</a:t>
            </a:r>
            <a:r>
              <a:rPr lang="en-US" sz="1400" dirty="0" smtClean="0"/>
              <a:t>, </a:t>
            </a:r>
            <a:r>
              <a:rPr lang="en-US" sz="1400" dirty="0" err="1" smtClean="0"/>
              <a:t>android:textAlignment</a:t>
            </a:r>
            <a:r>
              <a:rPr lang="en-US" sz="1400" dirty="0" smtClean="0"/>
              <a:t>, </a:t>
            </a:r>
            <a:r>
              <a:rPr lang="en-US" sz="1400" dirty="0" err="1" smtClean="0"/>
              <a:t>android:textColor</a:t>
            </a:r>
            <a:endParaRPr lang="en-US" sz="1400" dirty="0" smtClean="0"/>
          </a:p>
          <a:p>
            <a:pPr marL="0" indent="0" algn="r" rtl="1">
              <a:buNone/>
            </a:pPr>
            <a:endParaRPr lang="he-IL" sz="1400" dirty="0" smtClean="0"/>
          </a:p>
          <a:p>
            <a:pPr marL="0" indent="0" algn="r" rtl="1">
              <a:buNone/>
            </a:pPr>
            <a:r>
              <a:rPr lang="en-US" sz="1400" dirty="0" err="1" smtClean="0"/>
              <a:t>EditText</a:t>
            </a:r>
            <a:r>
              <a:rPr lang="he-IL" sz="1400" dirty="0" smtClean="0"/>
              <a:t> </a:t>
            </a:r>
            <a:r>
              <a:rPr lang="mr-IN" sz="1400" dirty="0" smtClean="0"/>
              <a:t>–</a:t>
            </a:r>
            <a:r>
              <a:rPr lang="he-IL" sz="1400" dirty="0" smtClean="0"/>
              <a:t> תיבת טקסט המאשר למשתמש להכניס טקסט משלו. זאת תת מחלקה של </a:t>
            </a:r>
            <a:r>
              <a:rPr lang="en-US" sz="1400" dirty="0" err="1" smtClean="0"/>
              <a:t>TextView</a:t>
            </a:r>
            <a:r>
              <a:rPr lang="he-IL" sz="1400" dirty="0" smtClean="0"/>
              <a:t> ולכן כל המאפיינים לעיל עוברות בירושה. בנוסף ניתן להשתמש במאפיינים</a:t>
            </a:r>
            <a:r>
              <a:rPr lang="he-IL" sz="1400" dirty="0"/>
              <a:t> </a:t>
            </a:r>
            <a:r>
              <a:rPr lang="en-US" sz="1400" dirty="0" err="1" smtClean="0"/>
              <a:t>android:hint</a:t>
            </a:r>
            <a:r>
              <a:rPr lang="he-IL" sz="1400" dirty="0" smtClean="0"/>
              <a:t> (כמו </a:t>
            </a:r>
            <a:r>
              <a:rPr lang="en-US" sz="1400" dirty="0" smtClean="0"/>
              <a:t>placeholder</a:t>
            </a:r>
            <a:r>
              <a:rPr lang="he-IL" sz="1400" dirty="0" smtClean="0"/>
              <a:t> ב</a:t>
            </a:r>
            <a:r>
              <a:rPr lang="en-US" sz="1400" dirty="0" smtClean="0"/>
              <a:t>HTML</a:t>
            </a:r>
            <a:r>
              <a:rPr lang="he-IL" sz="1400" dirty="0" smtClean="0"/>
              <a:t> </a:t>
            </a:r>
            <a:r>
              <a:rPr lang="mr-IN" sz="1400" dirty="0" smtClean="0"/>
              <a:t>–</a:t>
            </a:r>
            <a:r>
              <a:rPr lang="he-IL" sz="1400" dirty="0" smtClean="0"/>
              <a:t> טקסט המופיע לפני שמכניסים ערך לתיבה), </a:t>
            </a:r>
            <a:r>
              <a:rPr lang="en-US" sz="1400" dirty="0" err="1" smtClean="0"/>
              <a:t>android:inputType</a:t>
            </a:r>
            <a:r>
              <a:rPr lang="he-IL" sz="1400" dirty="0" smtClean="0"/>
              <a:t> (מגדיר מה ניתן למלא, למשל רק מספרים או סיסמה </a:t>
            </a:r>
            <a:r>
              <a:rPr lang="mr-IN" sz="1400" dirty="0" smtClean="0"/>
              <a:t>–</a:t>
            </a:r>
            <a:r>
              <a:rPr lang="he-IL" sz="1400" dirty="0" smtClean="0"/>
              <a:t> ואז יהיה נקודות במקום להציג את הסיסמה).</a:t>
            </a:r>
          </a:p>
          <a:p>
            <a:pPr marL="0" indent="0" algn="r" rtl="1">
              <a:buNone/>
            </a:pPr>
            <a:endParaRPr lang="he-IL" sz="1400" dirty="0" smtClean="0"/>
          </a:p>
          <a:p>
            <a:pPr marL="0" indent="0" algn="r" rtl="1">
              <a:buNone/>
            </a:pPr>
            <a:r>
              <a:rPr lang="en-US" sz="1400" dirty="0" err="1" smtClean="0"/>
              <a:t>ImageView</a:t>
            </a:r>
            <a:r>
              <a:rPr lang="he-IL" sz="1400" dirty="0" smtClean="0"/>
              <a:t> </a:t>
            </a:r>
            <a:r>
              <a:rPr lang="mr-IN" sz="1400" dirty="0" smtClean="0"/>
              <a:t>–</a:t>
            </a:r>
            <a:r>
              <a:rPr lang="he-IL" sz="1400" dirty="0" smtClean="0"/>
              <a:t> לתצוגת תמונה (יכול להיות דינמי או קישור סטטי לתמונה הנמצא ב</a:t>
            </a:r>
            <a:r>
              <a:rPr lang="en-US" sz="1400" dirty="0" err="1" smtClean="0"/>
              <a:t>drawable</a:t>
            </a:r>
            <a:r>
              <a:rPr lang="he-IL" sz="1400" dirty="0" smtClean="0"/>
              <a:t> או ב</a:t>
            </a:r>
            <a:r>
              <a:rPr lang="en-US" sz="1400" dirty="0" err="1" smtClean="0"/>
              <a:t>mipmap</a:t>
            </a:r>
            <a:r>
              <a:rPr lang="he-IL" sz="1400" dirty="0"/>
              <a:t> </a:t>
            </a:r>
            <a:r>
              <a:rPr lang="he-IL" sz="1400" dirty="0" smtClean="0"/>
              <a:t>לדוגמה). המאפיין ה העיקרי הוא </a:t>
            </a:r>
            <a:r>
              <a:rPr lang="en-US" sz="1400" dirty="0" err="1" smtClean="0"/>
              <a:t>android:src</a:t>
            </a:r>
            <a:endParaRPr lang="en-US" sz="1400" dirty="0" smtClean="0"/>
          </a:p>
          <a:p>
            <a:pPr marL="0" indent="0" algn="r" rtl="1">
              <a:buNone/>
            </a:pPr>
            <a:endParaRPr lang="he-IL" sz="1400" dirty="0" smtClean="0"/>
          </a:p>
          <a:p>
            <a:pPr marL="0" indent="0" algn="r" rtl="1">
              <a:buNone/>
            </a:pPr>
            <a:r>
              <a:rPr lang="en-US" sz="1400" dirty="0" smtClean="0"/>
              <a:t>Button</a:t>
            </a:r>
            <a:r>
              <a:rPr lang="he-IL" sz="1400" dirty="0" smtClean="0"/>
              <a:t> </a:t>
            </a:r>
            <a:r>
              <a:rPr lang="mr-IN" sz="1400" dirty="0" smtClean="0"/>
              <a:t>–</a:t>
            </a:r>
            <a:r>
              <a:rPr lang="he-IL" sz="1400" dirty="0" smtClean="0"/>
              <a:t> כפתור. ניתן להגדיר לו </a:t>
            </a:r>
            <a:r>
              <a:rPr lang="he-IL" sz="1400" dirty="0" err="1" smtClean="0"/>
              <a:t>פונקצייה</a:t>
            </a:r>
            <a:r>
              <a:rPr lang="he-IL" sz="1400" dirty="0" smtClean="0"/>
              <a:t> </a:t>
            </a:r>
            <a:r>
              <a:rPr lang="he-IL" sz="1400" dirty="0" err="1" smtClean="0"/>
              <a:t>לפעלה</a:t>
            </a:r>
            <a:r>
              <a:rPr lang="he-IL" sz="1400" dirty="0" smtClean="0"/>
              <a:t> בכר </a:t>
            </a:r>
            <a:r>
              <a:rPr lang="he-IL" sz="1400" dirty="0" err="1" smtClean="0"/>
              <a:t>בXML</a:t>
            </a:r>
            <a:r>
              <a:rPr lang="he-IL" sz="1400" dirty="0" smtClean="0"/>
              <a:t> ע"י שימוש במאפיין </a:t>
            </a:r>
            <a:r>
              <a:rPr lang="en-US" sz="1200" dirty="0" err="1" smtClean="0"/>
              <a:t>android:onClick</a:t>
            </a:r>
            <a:r>
              <a:rPr lang="he-IL" sz="1200" dirty="0" smtClean="0"/>
              <a:t>. אם מגדירים את הפעולה שלו ככה אז נדרש שיהיה מתודה ב</a:t>
            </a:r>
            <a:r>
              <a:rPr lang="en-US" sz="1200" dirty="0" err="1" smtClean="0"/>
              <a:t>acivity</a:t>
            </a:r>
            <a:r>
              <a:rPr lang="he-IL" sz="1200" dirty="0" smtClean="0"/>
              <a:t> אליו הוא מחובר בשם הזה עם פרמטר מסוג </a:t>
            </a:r>
            <a:r>
              <a:rPr lang="he-IL" sz="1200" dirty="0" err="1" smtClean="0"/>
              <a:t>Vi</a:t>
            </a:r>
            <a:r>
              <a:rPr lang="en-US" sz="1200" dirty="0" err="1" smtClean="0"/>
              <a:t>ew</a:t>
            </a:r>
            <a:r>
              <a:rPr lang="he-IL" sz="1200" dirty="0" smtClean="0"/>
              <a:t>).</a:t>
            </a:r>
            <a:endParaRPr lang="he-IL" sz="1400" dirty="0" smtClean="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372" y="1404851"/>
            <a:ext cx="4931559" cy="4763191"/>
          </a:xfrm>
          <a:prstGeom prst="rect">
            <a:avLst/>
          </a:prstGeom>
        </p:spPr>
      </p:pic>
    </p:spTree>
    <p:extLst>
      <p:ext uri="{BB962C8B-B14F-4D97-AF65-F5344CB8AC3E}">
        <p14:creationId xmlns:p14="http://schemas.microsoft.com/office/powerpoint/2010/main" val="113533335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r" rtl="1"/>
            <a:r>
              <a:rPr lang="he-IL" sz="4000" dirty="0"/>
              <a:t>עיצוב </a:t>
            </a:r>
            <a:r>
              <a:rPr lang="en-US" sz="4000" dirty="0"/>
              <a:t>UI</a:t>
            </a:r>
            <a:r>
              <a:rPr lang="he-IL" sz="4000" dirty="0"/>
              <a:t> באנדרואיד</a:t>
            </a:r>
            <a:endParaRPr lang="en-US" sz="4000"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3600" dirty="0">
                <a:solidFill>
                  <a:srgbClr val="FFE701"/>
                </a:solidFill>
              </a:rPr>
              <a:t> </a:t>
            </a:r>
            <a:r>
              <a:rPr lang="he-IL" sz="3600" dirty="0" err="1" smtClean="0">
                <a:solidFill>
                  <a:srgbClr val="FFE701"/>
                </a:solidFill>
              </a:rPr>
              <a:t>views</a:t>
            </a:r>
            <a:r>
              <a:rPr lang="he-IL" sz="3600" dirty="0" smtClean="0">
                <a:solidFill>
                  <a:srgbClr val="FFE701"/>
                </a:solidFill>
              </a:rPr>
              <a:t> נפוצים</a:t>
            </a:r>
            <a:endParaRPr lang="he-IL" sz="3600" dirty="0">
              <a:solidFill>
                <a:srgbClr val="FFE701"/>
              </a:solidFill>
            </a:endParaRPr>
          </a:p>
        </p:txBody>
      </p:sp>
      <p:sp>
        <p:nvSpPr>
          <p:cNvPr id="6" name="Content Placeholder 2"/>
          <p:cNvSpPr>
            <a:spLocks noGrp="1"/>
          </p:cNvSpPr>
          <p:nvPr>
            <p:ph idx="1"/>
          </p:nvPr>
        </p:nvSpPr>
        <p:spPr>
          <a:xfrm>
            <a:off x="4896196" y="1727800"/>
            <a:ext cx="4729944" cy="1281407"/>
          </a:xfrm>
        </p:spPr>
        <p:txBody>
          <a:bodyPr>
            <a:noAutofit/>
          </a:bodyPr>
          <a:lstStyle/>
          <a:p>
            <a:pPr marL="0" indent="0" algn="r" defTabSz="1219170" rtl="1" eaLnBrk="1" latinLnBrk="0" hangingPunct="1">
              <a:spcBef>
                <a:spcPct val="20000"/>
              </a:spcBef>
              <a:buFont typeface="Arial" pitchFamily="34" charset="0"/>
              <a:buNone/>
            </a:pPr>
            <a:r>
              <a:rPr lang="en-US" sz="900" dirty="0"/>
              <a:t> </a:t>
            </a:r>
            <a:r>
              <a:rPr lang="he-IL" sz="900" dirty="0" smtClean="0"/>
              <a:t>זוהי המחלקה </a:t>
            </a:r>
            <a:r>
              <a:rPr lang="en-US" sz="900" dirty="0" err="1" smtClean="0"/>
              <a:t>MainActivity</a:t>
            </a:r>
            <a:r>
              <a:rPr lang="he-IL" sz="900" dirty="0" smtClean="0"/>
              <a:t> זאת מחלקת ה</a:t>
            </a:r>
            <a:r>
              <a:rPr lang="en-US" sz="900" dirty="0" smtClean="0"/>
              <a:t>Java </a:t>
            </a:r>
            <a:r>
              <a:rPr lang="he-IL" sz="900" dirty="0"/>
              <a:t> </a:t>
            </a:r>
            <a:r>
              <a:rPr lang="he-IL" sz="900" dirty="0" smtClean="0"/>
              <a:t>האחרית על הלוגיקה של מסך זה ואשר משתמשת בקובץ מהשקופית הקודמת </a:t>
            </a:r>
            <a:r>
              <a:rPr lang="he-IL" sz="900" dirty="0" err="1" smtClean="0"/>
              <a:t>לXML</a:t>
            </a:r>
            <a:r>
              <a:rPr lang="he-IL" sz="900" dirty="0" smtClean="0"/>
              <a:t> שלה. המתודה </a:t>
            </a:r>
            <a:r>
              <a:rPr lang="en-US" sz="900" dirty="0" err="1" smtClean="0"/>
              <a:t>onCreate</a:t>
            </a:r>
            <a:r>
              <a:rPr lang="he-IL" sz="900" dirty="0"/>
              <a:t> </a:t>
            </a:r>
            <a:r>
              <a:rPr lang="he-IL" sz="900" dirty="0" smtClean="0"/>
              <a:t>היא את ממתודות ה</a:t>
            </a:r>
            <a:r>
              <a:rPr lang="en-US" sz="900" dirty="0" smtClean="0"/>
              <a:t>lifecycle</a:t>
            </a:r>
            <a:r>
              <a:rPr lang="he-IL" sz="900" dirty="0" smtClean="0"/>
              <a:t> שנעבור עליהם בהמשך ונקראת כאשר המסך נבנה.</a:t>
            </a:r>
          </a:p>
          <a:p>
            <a:pPr marL="0" indent="0" algn="r" defTabSz="1219170" rtl="1" eaLnBrk="1" latinLnBrk="0" hangingPunct="1">
              <a:spcBef>
                <a:spcPct val="20000"/>
              </a:spcBef>
              <a:buFont typeface="Arial" pitchFamily="34" charset="0"/>
              <a:buNone/>
            </a:pPr>
            <a:r>
              <a:rPr lang="he-IL" sz="900" dirty="0"/>
              <a:t>ב</a:t>
            </a:r>
            <a:r>
              <a:rPr lang="he-IL" sz="900" dirty="0" smtClean="0"/>
              <a:t>שורות 20 עד 24 אנו מקבלים הפניות ל</a:t>
            </a:r>
            <a:r>
              <a:rPr lang="en-US" sz="900" dirty="0" smtClean="0"/>
              <a:t>views</a:t>
            </a:r>
            <a:r>
              <a:rPr lang="he-IL" sz="900" dirty="0" smtClean="0"/>
              <a:t> אשר בקובץ </a:t>
            </a:r>
            <a:r>
              <a:rPr lang="he-IL" sz="900" dirty="0" err="1" smtClean="0"/>
              <a:t>הXML</a:t>
            </a:r>
            <a:r>
              <a:rPr lang="he-IL" sz="900" dirty="0" smtClean="0"/>
              <a:t> ע"י ה</a:t>
            </a:r>
            <a:r>
              <a:rPr lang="en-US" sz="900" dirty="0" smtClean="0"/>
              <a:t>id</a:t>
            </a:r>
            <a:r>
              <a:rPr lang="he-IL" sz="900" dirty="0" smtClean="0"/>
              <a:t> שלהם.</a:t>
            </a:r>
          </a:p>
          <a:p>
            <a:pPr marL="0" indent="0" algn="r" defTabSz="1219170" rtl="1" eaLnBrk="1" latinLnBrk="0" hangingPunct="1">
              <a:spcBef>
                <a:spcPct val="20000"/>
              </a:spcBef>
              <a:buFont typeface="Arial" pitchFamily="34" charset="0"/>
              <a:buNone/>
            </a:pPr>
            <a:r>
              <a:rPr lang="he-IL" sz="900" dirty="0" smtClean="0"/>
              <a:t>בשורה 25 עד 29 אנו מגדירים את פעולת הלחיצה על הכפתור עם פונקציית </a:t>
            </a:r>
            <a:r>
              <a:rPr lang="en-US" sz="900" dirty="0" smtClean="0"/>
              <a:t>lambda</a:t>
            </a:r>
            <a:r>
              <a:rPr lang="he-IL" sz="900" dirty="0" smtClean="0"/>
              <a:t> עם פרמטר </a:t>
            </a:r>
            <a:r>
              <a:rPr lang="en-US" sz="900" dirty="0" smtClean="0"/>
              <a:t>v</a:t>
            </a:r>
            <a:r>
              <a:rPr lang="he-IL" sz="900" dirty="0"/>
              <a:t> </a:t>
            </a:r>
            <a:r>
              <a:rPr lang="he-IL" sz="900" dirty="0" smtClean="0"/>
              <a:t>(שמסוג </a:t>
            </a:r>
            <a:r>
              <a:rPr lang="en-US" sz="900" dirty="0" smtClean="0"/>
              <a:t>View</a:t>
            </a:r>
            <a:r>
              <a:rPr lang="he-IL" sz="900" dirty="0" smtClean="0"/>
              <a:t>) ב</a:t>
            </a:r>
            <a:r>
              <a:rPr lang="en-US" sz="900" dirty="0" err="1" smtClean="0"/>
              <a:t>setOnClickListener</a:t>
            </a:r>
            <a:r>
              <a:rPr lang="he-IL" sz="900" dirty="0" smtClean="0"/>
              <a:t>. </a:t>
            </a:r>
            <a:r>
              <a:rPr lang="en-US" sz="900" dirty="0" err="1" smtClean="0"/>
              <a:t>onClick</a:t>
            </a:r>
            <a:r>
              <a:rPr lang="he-IL" sz="900" dirty="0" smtClean="0"/>
              <a:t> זה אירוע הלחיצה על הכפתור </a:t>
            </a:r>
            <a:r>
              <a:rPr lang="he-IL" sz="900" dirty="0" err="1" smtClean="0"/>
              <a:t>וה</a:t>
            </a:r>
            <a:r>
              <a:rPr lang="en-US" sz="900" dirty="0" smtClean="0"/>
              <a:t>listener</a:t>
            </a:r>
            <a:r>
              <a:rPr lang="he-IL" sz="900" dirty="0" smtClean="0"/>
              <a:t> הוא מגיב להפעלת האירוע ע"י המערכת. </a:t>
            </a:r>
          </a:p>
          <a:p>
            <a:pPr marL="0" indent="0" algn="r" defTabSz="1219170" rtl="1" eaLnBrk="1" latinLnBrk="0" hangingPunct="1">
              <a:spcBef>
                <a:spcPct val="20000"/>
              </a:spcBef>
              <a:buFont typeface="Arial" pitchFamily="34" charset="0"/>
              <a:buNone/>
            </a:pPr>
            <a:r>
              <a:rPr lang="he-IL" sz="900" dirty="0" smtClean="0"/>
              <a:t>כאשר לוחצים על הכפתור תופסים את הטקסט אשר נמצא בתיבת הטקסט (שורה 26 - נשים לב ש</a:t>
            </a:r>
            <a:r>
              <a:rPr lang="en-US" sz="900" dirty="0" err="1" smtClean="0"/>
              <a:t>getText</a:t>
            </a:r>
            <a:r>
              <a:rPr lang="he-IL" sz="900" dirty="0" smtClean="0"/>
              <a:t> לבד לא מחזיר </a:t>
            </a:r>
            <a:r>
              <a:rPr lang="en-US" sz="900" dirty="0" smtClean="0"/>
              <a:t>String</a:t>
            </a:r>
            <a:r>
              <a:rPr lang="he-IL" sz="900" dirty="0" smtClean="0"/>
              <a:t> אלה מחזיר ייצוג קצת שונה מסוג </a:t>
            </a:r>
            <a:r>
              <a:rPr lang="en-US" sz="900" dirty="0" smtClean="0"/>
              <a:t>Editable</a:t>
            </a:r>
            <a:r>
              <a:rPr lang="he-IL" sz="900" dirty="0" smtClean="0"/>
              <a:t> ולכן נמיר אותו למחרוזת רגילה ע"י קריאה ל </a:t>
            </a:r>
            <a:r>
              <a:rPr lang="en-US" sz="900" dirty="0" err="1" smtClean="0"/>
              <a:t>toString</a:t>
            </a:r>
            <a:r>
              <a:rPr lang="he-IL" sz="900" dirty="0" smtClean="0"/>
              <a:t>).</a:t>
            </a:r>
          </a:p>
          <a:p>
            <a:pPr marL="0" indent="0" algn="r" defTabSz="1219170" rtl="1" eaLnBrk="1" latinLnBrk="0" hangingPunct="1">
              <a:spcBef>
                <a:spcPct val="20000"/>
              </a:spcBef>
              <a:buFont typeface="Arial" pitchFamily="34" charset="0"/>
              <a:buNone/>
            </a:pPr>
            <a:r>
              <a:rPr lang="he-IL" sz="900" dirty="0" smtClean="0"/>
              <a:t>מכניסים את מה ששאבנו מהתיבה אל תוך הטקסט שהיה כותרת (שורה 27) ומשנים את צבע הרקע של התמונה לתכלת (אחד הקבועים במחלקת </a:t>
            </a:r>
            <a:r>
              <a:rPr lang="en-US" sz="900" dirty="0" smtClean="0"/>
              <a:t>Color</a:t>
            </a:r>
            <a:r>
              <a:rPr lang="he-IL" sz="900" dirty="0" smtClean="0"/>
              <a:t> </a:t>
            </a:r>
            <a:r>
              <a:rPr lang="mr-IN" sz="900" dirty="0" smtClean="0"/>
              <a:t>–</a:t>
            </a:r>
            <a:r>
              <a:rPr lang="he-IL" sz="900" dirty="0" smtClean="0"/>
              <a:t> אך ניתן להגדיר תמונות עם RGB, </a:t>
            </a:r>
            <a:r>
              <a:rPr lang="en-US" sz="900" dirty="0" smtClean="0"/>
              <a:t>HSV</a:t>
            </a:r>
            <a:r>
              <a:rPr lang="he-IL" sz="900" dirty="0" smtClean="0"/>
              <a:t> ועוד).</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469" y="1089129"/>
            <a:ext cx="4363482" cy="4763191"/>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96196" y="3612050"/>
            <a:ext cx="1520476" cy="2995513"/>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31910" y="3612050"/>
            <a:ext cx="1494265" cy="2995513"/>
          </a:xfrm>
          <a:prstGeom prst="rect">
            <a:avLst/>
          </a:prstGeom>
        </p:spPr>
      </p:pic>
      <p:cxnSp>
        <p:nvCxnSpPr>
          <p:cNvPr id="9" name="Straight Arrow Connector 8"/>
          <p:cNvCxnSpPr/>
          <p:nvPr/>
        </p:nvCxnSpPr>
        <p:spPr>
          <a:xfrm>
            <a:off x="6523253" y="5019282"/>
            <a:ext cx="441328" cy="161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1844408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r" rtl="1"/>
            <a:r>
              <a:rPr lang="he-IL" sz="4000" dirty="0"/>
              <a:t>עיצוב </a:t>
            </a:r>
            <a:r>
              <a:rPr lang="en-US" sz="4000" dirty="0"/>
              <a:t>UI</a:t>
            </a:r>
            <a:r>
              <a:rPr lang="he-IL" sz="4000" dirty="0"/>
              <a:t> באנדרואיד</a:t>
            </a:r>
            <a:endParaRPr lang="en-US" sz="4000"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en-US" sz="3600" dirty="0">
                <a:solidFill>
                  <a:srgbClr val="FFE701"/>
                </a:solidFill>
              </a:rPr>
              <a:t>t</a:t>
            </a:r>
            <a:r>
              <a:rPr lang="en-US" sz="3600" dirty="0" smtClean="0">
                <a:solidFill>
                  <a:srgbClr val="FFE701"/>
                </a:solidFill>
              </a:rPr>
              <a:t>oasts</a:t>
            </a:r>
            <a:r>
              <a:rPr lang="he-IL" sz="3600" dirty="0" smtClean="0">
                <a:solidFill>
                  <a:srgbClr val="FFE701"/>
                </a:solidFill>
              </a:rPr>
              <a:t> </a:t>
            </a:r>
            <a:r>
              <a:rPr lang="en-US" sz="3600" dirty="0" err="1" smtClean="0">
                <a:solidFill>
                  <a:srgbClr val="FFE701"/>
                </a:solidFill>
              </a:rPr>
              <a:t>ולוגים</a:t>
            </a:r>
            <a:endParaRPr lang="en-US" sz="3600" dirty="0">
              <a:solidFill>
                <a:srgbClr val="FFE701"/>
              </a:solidFill>
            </a:endParaRPr>
          </a:p>
        </p:txBody>
      </p:sp>
      <p:sp>
        <p:nvSpPr>
          <p:cNvPr id="6" name="Content Placeholder 2"/>
          <p:cNvSpPr>
            <a:spLocks noGrp="1"/>
          </p:cNvSpPr>
          <p:nvPr>
            <p:ph idx="1"/>
          </p:nvPr>
        </p:nvSpPr>
        <p:spPr>
          <a:xfrm>
            <a:off x="4896196" y="1727799"/>
            <a:ext cx="4588626" cy="4116048"/>
          </a:xfrm>
        </p:spPr>
        <p:txBody>
          <a:bodyPr>
            <a:noAutofit/>
          </a:bodyPr>
          <a:lstStyle/>
          <a:p>
            <a:pPr marL="0" indent="0" algn="r" defTabSz="1219170" rtl="1" eaLnBrk="1" latinLnBrk="0" hangingPunct="1">
              <a:spcBef>
                <a:spcPct val="20000"/>
              </a:spcBef>
              <a:buFont typeface="Arial" pitchFamily="34" charset="0"/>
              <a:buNone/>
            </a:pPr>
            <a:r>
              <a:rPr lang="he-IL" sz="1600" dirty="0" smtClean="0"/>
              <a:t>נוסיף לתגובה ללחציה 2 שורות חדשות (עכשיו 32,33)</a:t>
            </a:r>
          </a:p>
          <a:p>
            <a:pPr marL="0" indent="0" algn="r" defTabSz="1219170" rtl="1" eaLnBrk="1" latinLnBrk="0" hangingPunct="1">
              <a:spcBef>
                <a:spcPct val="20000"/>
              </a:spcBef>
              <a:buFont typeface="Arial" pitchFamily="34" charset="0"/>
              <a:buNone/>
            </a:pPr>
            <a:r>
              <a:rPr lang="en-US" sz="1600" dirty="0" smtClean="0"/>
              <a:t>Toast</a:t>
            </a:r>
            <a:r>
              <a:rPr lang="he-IL" sz="1600" dirty="0" smtClean="0"/>
              <a:t> </a:t>
            </a:r>
            <a:r>
              <a:rPr lang="mr-IN" sz="1600" dirty="0" smtClean="0"/>
              <a:t>–</a:t>
            </a:r>
            <a:r>
              <a:rPr lang="he-IL" sz="1600" dirty="0" smtClean="0"/>
              <a:t> דרך נוחה להציג הודעות קטנות למשתמשים. בשורה 32 נציג את ההודעה שהכפתור נלחץ (הפרמטר האמצעי). הפרמטר הראשון הוא מופיע של </a:t>
            </a:r>
            <a:r>
              <a:rPr lang="en-US" sz="1600" dirty="0" smtClean="0"/>
              <a:t>Context</a:t>
            </a:r>
            <a:r>
              <a:rPr lang="he-IL" sz="1600" dirty="0" smtClean="0"/>
              <a:t> שזה מחלקת על של </a:t>
            </a:r>
            <a:r>
              <a:rPr lang="en-US" sz="1600" dirty="0" smtClean="0"/>
              <a:t>Activity</a:t>
            </a:r>
            <a:r>
              <a:rPr lang="he-IL" sz="1600" dirty="0" smtClean="0"/>
              <a:t> ולכן </a:t>
            </a:r>
            <a:r>
              <a:rPr lang="en-US" sz="1600" dirty="0" smtClean="0"/>
              <a:t>this</a:t>
            </a:r>
            <a:r>
              <a:rPr lang="he-IL" sz="1600" dirty="0" smtClean="0"/>
              <a:t> הינו מופיע שלו במחלקת </a:t>
            </a:r>
            <a:r>
              <a:rPr lang="en-US" sz="1600" dirty="0" err="1" smtClean="0"/>
              <a:t>MainActivity</a:t>
            </a:r>
            <a:r>
              <a:rPr lang="he-IL" sz="1600" dirty="0" smtClean="0"/>
              <a:t>. הפרמטר האחרון זה כמה זמן להציג את הודעה. ניתן לבחור בין 2 קבועים</a:t>
            </a:r>
            <a:r>
              <a:rPr lang="en-US" sz="1600" dirty="0" smtClean="0"/>
              <a:t>  </a:t>
            </a:r>
            <a:r>
              <a:rPr lang="he-IL" sz="1600" dirty="0" smtClean="0"/>
              <a:t> LENGTH_LONG, LENGTH_SHORT.</a:t>
            </a:r>
          </a:p>
          <a:p>
            <a:pPr marL="0" indent="0" algn="r" defTabSz="1219170" rtl="1" eaLnBrk="1" latinLnBrk="0" hangingPunct="1">
              <a:spcBef>
                <a:spcPct val="20000"/>
              </a:spcBef>
              <a:buFont typeface="Arial" pitchFamily="34" charset="0"/>
              <a:buNone/>
            </a:pPr>
            <a:r>
              <a:rPr lang="en-US" sz="1600" dirty="0" smtClean="0"/>
              <a:t>Log</a:t>
            </a:r>
            <a:r>
              <a:rPr lang="he-IL" sz="1600" dirty="0" smtClean="0"/>
              <a:t> </a:t>
            </a:r>
            <a:r>
              <a:rPr lang="mr-IN" sz="1600" dirty="0" smtClean="0"/>
              <a:t>–</a:t>
            </a:r>
            <a:r>
              <a:rPr lang="he-IL" sz="1600" dirty="0" smtClean="0"/>
              <a:t> לא משפיע על </a:t>
            </a:r>
            <a:r>
              <a:rPr lang="he-IL" sz="1600" dirty="0" err="1" smtClean="0"/>
              <a:t>הUI</a:t>
            </a:r>
            <a:r>
              <a:rPr lang="he-IL" sz="1600" dirty="0" smtClean="0"/>
              <a:t> אלא כלי פיתוח אשר מדפיס ל</a:t>
            </a:r>
            <a:r>
              <a:rPr lang="en-US" sz="1600" dirty="0" smtClean="0"/>
              <a:t>logcat</a:t>
            </a:r>
            <a:r>
              <a:rPr lang="he-IL" sz="1600" dirty="0" smtClean="0"/>
              <a:t> שראינו מקודם. יש לו מספר פונקציות סטטיות לקטגוריות לוגים שונים. ביניהם: </a:t>
            </a:r>
            <a:r>
              <a:rPr lang="en-US" sz="1600" dirty="0" err="1" smtClean="0"/>
              <a:t>i</a:t>
            </a:r>
            <a:r>
              <a:rPr lang="en-US" sz="1600" dirty="0" smtClean="0"/>
              <a:t> </a:t>
            </a:r>
            <a:r>
              <a:rPr lang="mr-IN" sz="1600" dirty="0" smtClean="0"/>
              <a:t>–</a:t>
            </a:r>
            <a:r>
              <a:rPr lang="en-US" sz="1600" dirty="0" smtClean="0"/>
              <a:t> info, d </a:t>
            </a:r>
            <a:r>
              <a:rPr lang="mr-IN" sz="1600" dirty="0" smtClean="0"/>
              <a:t>–</a:t>
            </a:r>
            <a:r>
              <a:rPr lang="en-US" sz="1600" dirty="0" smtClean="0"/>
              <a:t> debug, w</a:t>
            </a:r>
            <a:r>
              <a:rPr lang="mr-IN" sz="1600" dirty="0" smtClean="0"/>
              <a:t>–</a:t>
            </a:r>
            <a:r>
              <a:rPr lang="en-US" sz="1600" dirty="0" smtClean="0"/>
              <a:t> warning, e </a:t>
            </a:r>
            <a:r>
              <a:rPr lang="mr-IN" sz="1600" dirty="0" smtClean="0"/>
              <a:t>–</a:t>
            </a:r>
            <a:r>
              <a:rPr lang="en-US" sz="1600" dirty="0" smtClean="0"/>
              <a:t> error</a:t>
            </a:r>
          </a:p>
          <a:p>
            <a:pPr marL="0" indent="0" algn="r" defTabSz="1219170" rtl="1" eaLnBrk="1" latinLnBrk="0" hangingPunct="1">
              <a:spcBef>
                <a:spcPct val="20000"/>
              </a:spcBef>
              <a:buFont typeface="Arial" pitchFamily="34" charset="0"/>
              <a:buNone/>
            </a:pPr>
            <a:r>
              <a:rPr lang="en-US" sz="1600" dirty="0"/>
              <a:t> </a:t>
            </a:r>
            <a:r>
              <a:rPr lang="he-IL" sz="1600" dirty="0" smtClean="0"/>
              <a:t>הם דורשים תג (ה</a:t>
            </a:r>
            <a:r>
              <a:rPr lang="en-US" sz="1600" dirty="0" err="1" smtClean="0"/>
              <a:t>MainActivity</a:t>
            </a:r>
            <a:r>
              <a:rPr lang="he-IL" sz="1600" dirty="0" smtClean="0"/>
              <a:t> שמופיע אחרי ה</a:t>
            </a:r>
            <a:r>
              <a:rPr lang="en-US" sz="1600" dirty="0"/>
              <a:t> </a:t>
            </a:r>
            <a:r>
              <a:rPr lang="he-IL" sz="1600" dirty="0"/>
              <a:t> </a:t>
            </a:r>
            <a:r>
              <a:rPr lang="en-US" sz="1600" dirty="0" smtClean="0"/>
              <a:t>I/</a:t>
            </a:r>
            <a:r>
              <a:rPr lang="he-IL" sz="1600" dirty="0" smtClean="0"/>
              <a:t> בדוגמה) לצורך סינון וטקסט של מה לרשום. במקרה של שגיאה ניתן להעביר את אובייקט ה</a:t>
            </a:r>
            <a:r>
              <a:rPr lang="en-US" sz="1600" dirty="0" err="1" smtClean="0"/>
              <a:t>Throwable</a:t>
            </a:r>
            <a:r>
              <a:rPr lang="he-IL" sz="1600" dirty="0" smtClean="0"/>
              <a:t> שמתאר את השגיאה.</a:t>
            </a:r>
          </a:p>
          <a:p>
            <a:pPr marL="0" indent="0" algn="r" defTabSz="1219170" rtl="1" eaLnBrk="1" latinLnBrk="0" hangingPunct="1">
              <a:spcBef>
                <a:spcPct val="20000"/>
              </a:spcBef>
              <a:buFont typeface="Arial" pitchFamily="34" charset="0"/>
              <a:buNone/>
            </a:pPr>
            <a:endParaRPr lang="he-IL" sz="1200" dirty="0" smtClean="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655" y="1581102"/>
            <a:ext cx="4363482" cy="857649"/>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0584" y="3695180"/>
            <a:ext cx="1520476" cy="2995513"/>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76298" y="3730716"/>
            <a:ext cx="1494265" cy="2924441"/>
          </a:xfrm>
          <a:prstGeom prst="rect">
            <a:avLst/>
          </a:prstGeom>
        </p:spPr>
      </p:pic>
      <p:cxnSp>
        <p:nvCxnSpPr>
          <p:cNvPr id="9" name="Straight Arrow Connector 8"/>
          <p:cNvCxnSpPr/>
          <p:nvPr/>
        </p:nvCxnSpPr>
        <p:spPr>
          <a:xfrm>
            <a:off x="2067641" y="5102412"/>
            <a:ext cx="441328" cy="161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0655" y="2542118"/>
            <a:ext cx="4382962" cy="1057294"/>
          </a:xfrm>
          <a:prstGeom prst="rect">
            <a:avLst/>
          </a:prstGeom>
        </p:spPr>
      </p:pic>
      <p:sp>
        <p:nvSpPr>
          <p:cNvPr id="12" name="Rectangle 11"/>
          <p:cNvSpPr/>
          <p:nvPr/>
        </p:nvSpPr>
        <p:spPr>
          <a:xfrm>
            <a:off x="3084022" y="5918661"/>
            <a:ext cx="581891" cy="229901"/>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3" name="Rectangle 12"/>
          <p:cNvSpPr/>
          <p:nvPr/>
        </p:nvSpPr>
        <p:spPr>
          <a:xfrm>
            <a:off x="459970" y="3428737"/>
            <a:ext cx="3640975" cy="109571"/>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14" name="Straight Connector 13"/>
          <p:cNvCxnSpPr/>
          <p:nvPr/>
        </p:nvCxnSpPr>
        <p:spPr>
          <a:xfrm flipV="1">
            <a:off x="3674226" y="6050236"/>
            <a:ext cx="1379912" cy="1"/>
          </a:xfrm>
          <a:prstGeom prst="line">
            <a:avLst/>
          </a:prstGeom>
          <a:ln w="127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4146205" y="5919431"/>
            <a:ext cx="1444906" cy="261610"/>
          </a:xfrm>
          <a:prstGeom prst="rect">
            <a:avLst/>
          </a:prstGeom>
          <a:noFill/>
        </p:spPr>
        <p:txBody>
          <a:bodyPr wrap="square" rtlCol="0">
            <a:spAutoFit/>
          </a:bodyPr>
          <a:lstStyle/>
          <a:p>
            <a:pPr marL="0" algn="r" defTabSz="914400" rtl="1" eaLnBrk="1" latinLnBrk="0" hangingPunct="1"/>
            <a:r>
              <a:rPr lang="he-IL" sz="1100" dirty="0" smtClean="0">
                <a:solidFill>
                  <a:schemeClr val="bg1"/>
                </a:solidFill>
              </a:rPr>
              <a:t>ה</a:t>
            </a:r>
            <a:r>
              <a:rPr lang="en-US" sz="1100" dirty="0" smtClean="0">
                <a:solidFill>
                  <a:schemeClr val="bg1"/>
                </a:solidFill>
              </a:rPr>
              <a:t>Toast</a:t>
            </a:r>
            <a:endParaRPr lang="en-US" sz="1100" dirty="0">
              <a:solidFill>
                <a:schemeClr val="bg1"/>
              </a:solidFill>
            </a:endParaRPr>
          </a:p>
        </p:txBody>
      </p:sp>
    </p:spTree>
    <p:extLst>
      <p:ext uri="{BB962C8B-B14F-4D97-AF65-F5344CB8AC3E}">
        <p14:creationId xmlns:p14="http://schemas.microsoft.com/office/powerpoint/2010/main" val="46349035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r" rtl="1"/>
            <a:r>
              <a:rPr lang="he-IL" sz="4000" dirty="0"/>
              <a:t>עיצוב </a:t>
            </a:r>
            <a:r>
              <a:rPr lang="en-US" sz="4000" dirty="0"/>
              <a:t>UI</a:t>
            </a:r>
            <a:r>
              <a:rPr lang="he-IL" sz="4000" dirty="0"/>
              <a:t> באנדרואיד</a:t>
            </a:r>
            <a:endParaRPr lang="en-US" sz="4000"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3600" dirty="0" smtClean="0">
                <a:solidFill>
                  <a:srgbClr val="FFE701"/>
                </a:solidFill>
              </a:rPr>
              <a:t>דיאלוגים</a:t>
            </a:r>
            <a:endParaRPr lang="he-IL" sz="3600" dirty="0">
              <a:solidFill>
                <a:srgbClr val="FFE701"/>
              </a:solidFill>
            </a:endParaRPr>
          </a:p>
        </p:txBody>
      </p:sp>
      <p:sp>
        <p:nvSpPr>
          <p:cNvPr id="6" name="Content Placeholder 2"/>
          <p:cNvSpPr>
            <a:spLocks noGrp="1"/>
          </p:cNvSpPr>
          <p:nvPr>
            <p:ph idx="1"/>
          </p:nvPr>
        </p:nvSpPr>
        <p:spPr>
          <a:xfrm>
            <a:off x="4494135" y="1754909"/>
            <a:ext cx="4963901" cy="4516581"/>
          </a:xfrm>
        </p:spPr>
        <p:txBody>
          <a:bodyPr>
            <a:noAutofit/>
          </a:bodyPr>
          <a:lstStyle/>
          <a:p>
            <a:pPr marL="0" indent="0" algn="r" defTabSz="1219170" rtl="1" eaLnBrk="1" latinLnBrk="0" hangingPunct="1">
              <a:spcBef>
                <a:spcPct val="20000"/>
              </a:spcBef>
              <a:buFont typeface="Arial" pitchFamily="34" charset="0"/>
              <a:buNone/>
            </a:pPr>
            <a:r>
              <a:rPr lang="he-IL" sz="1400" dirty="0" err="1" smtClean="0"/>
              <a:t>דיאולגים</a:t>
            </a:r>
            <a:r>
              <a:rPr lang="he-IL" sz="1400" dirty="0" smtClean="0"/>
              <a:t> זאת דרך שלנו לתקשר עם המשתמש ללא צורך המעבר למסך אחר. לרוב משתמשים בזה לדברים קטנים יחסית כמו הודעות שגיאה או </a:t>
            </a:r>
            <a:r>
              <a:rPr lang="he-IL" sz="1400" dirty="0" err="1" smtClean="0"/>
              <a:t>לוגין</a:t>
            </a:r>
            <a:r>
              <a:rPr lang="he-IL" sz="1400" dirty="0" smtClean="0"/>
              <a:t>.</a:t>
            </a:r>
          </a:p>
          <a:p>
            <a:pPr marL="0" indent="0" algn="r" defTabSz="1219170" rtl="1" eaLnBrk="1" latinLnBrk="0" hangingPunct="1">
              <a:spcBef>
                <a:spcPct val="20000"/>
              </a:spcBef>
              <a:buFont typeface="Arial" pitchFamily="34" charset="0"/>
              <a:buNone/>
            </a:pPr>
            <a:r>
              <a:rPr lang="he-IL" sz="1400" dirty="0" smtClean="0"/>
              <a:t>בדומה השתמשנו בדיאלוג מסוג </a:t>
            </a:r>
            <a:r>
              <a:rPr lang="en-US" sz="1400" dirty="0" err="1" smtClean="0"/>
              <a:t>AlertDialog</a:t>
            </a:r>
            <a:r>
              <a:rPr lang="he-IL" sz="1400" dirty="0" smtClean="0"/>
              <a:t>. זאת דיאלוג עם הרבה יכולות בסיסיות שלא צריך לעבוד קשה לממש אותם.  הוא מאד נוח שימוש ומשתמש ב</a:t>
            </a:r>
            <a:r>
              <a:rPr lang="en-US" sz="1400" dirty="0" smtClean="0"/>
              <a:t>builder design pattern</a:t>
            </a:r>
            <a:r>
              <a:rPr lang="he-IL" sz="1400" dirty="0" smtClean="0"/>
              <a:t> על מנת להקל על תהליך הבנייה שלו. ניתן להדיר לדיאלוג זה מספר מאפיינים כמו בדוגמה </a:t>
            </a:r>
            <a:r>
              <a:rPr lang="en-US" sz="1400" dirty="0" smtClean="0"/>
              <a:t>)</a:t>
            </a:r>
            <a:r>
              <a:rPr lang="he-IL" sz="1400" dirty="0" smtClean="0"/>
              <a:t>כותרת, הודעה, אייקון, וכפתורים). יש אפשרות להוסיף עוד זה הגדרות נוספות למשל עוד כפתורים (יש סה"כ 3 סוגים -  </a:t>
            </a:r>
            <a:r>
              <a:rPr lang="en-US" sz="1400" dirty="0" smtClean="0"/>
              <a:t>Positive, Negative, Neutral</a:t>
            </a:r>
            <a:r>
              <a:rPr lang="he-IL" sz="1400" dirty="0" smtClean="0"/>
              <a:t> אך השמות לא משפיעות על הפעולה אלא רק על המיקום של </a:t>
            </a:r>
            <a:r>
              <a:rPr lang="he-IL" sz="1400" dirty="0" smtClean="0"/>
              <a:t>הכפתור</a:t>
            </a:r>
            <a:r>
              <a:rPr lang="he-IL" sz="1400" dirty="0" smtClean="0"/>
              <a:t>. לכפתורים ניתן לספק </a:t>
            </a:r>
            <a:r>
              <a:rPr lang="en-US" sz="1400" dirty="0" smtClean="0"/>
              <a:t>click listener</a:t>
            </a:r>
            <a:r>
              <a:rPr lang="he-IL" sz="1400" dirty="0" smtClean="0"/>
              <a:t>, בדומה יש </a:t>
            </a:r>
            <a:r>
              <a:rPr lang="en-US" sz="1400" dirty="0" smtClean="0"/>
              <a:t>null</a:t>
            </a:r>
            <a:r>
              <a:rPr lang="he-IL" sz="1400" dirty="0" smtClean="0"/>
              <a:t> ולכן הוא פשוט סוגר את הדיאלוג</a:t>
            </a:r>
            <a:r>
              <a:rPr lang="he-IL" sz="1400" dirty="0" smtClean="0"/>
              <a:t>) </a:t>
            </a:r>
            <a:r>
              <a:rPr lang="he-IL" sz="1400" dirty="0" smtClean="0"/>
              <a:t>וניתן להוריד מההגדרות בדוגמה. יותר על כן, ניתן להגדיר קובץ XML חדש ולנפח אותו אל תוך הדיאלוג על מנת לייצור בעצמינו את התוכן בצורה חופשית כמו במסך. נשים לב שה</a:t>
            </a:r>
            <a:r>
              <a:rPr lang="en-US" sz="1400" dirty="0" smtClean="0"/>
              <a:t>Builder</a:t>
            </a:r>
            <a:r>
              <a:rPr lang="he-IL" sz="1400" dirty="0" smtClean="0"/>
              <a:t>, בדומה ל</a:t>
            </a:r>
            <a:r>
              <a:rPr lang="en-US" sz="1400" dirty="0" smtClean="0"/>
              <a:t>Toast</a:t>
            </a:r>
            <a:r>
              <a:rPr lang="he-IL" sz="1400" dirty="0" smtClean="0"/>
              <a:t> דורש פרמטר מסוג </a:t>
            </a:r>
            <a:r>
              <a:rPr lang="en-US" sz="1400" dirty="0" smtClean="0"/>
              <a:t>Context</a:t>
            </a:r>
            <a:r>
              <a:rPr lang="he-IL" sz="1400" dirty="0" smtClean="0"/>
              <a:t>.  דבר זה חוזר על עצמו האנדרואיד כי ה</a:t>
            </a:r>
            <a:r>
              <a:rPr lang="en-US" sz="1400" dirty="0" smtClean="0"/>
              <a:t>context</a:t>
            </a:r>
            <a:r>
              <a:rPr lang="he-IL" sz="1400" dirty="0" smtClean="0"/>
              <a:t> מספק הרבה </a:t>
            </a:r>
            <a:r>
              <a:rPr lang="he-IL" sz="1400" dirty="0" smtClean="0"/>
              <a:t>מידע </a:t>
            </a:r>
            <a:r>
              <a:rPr lang="he-IL" sz="1400" dirty="0" smtClean="0"/>
              <a:t>על הסביבה של האפליקציה. </a:t>
            </a:r>
          </a:p>
          <a:p>
            <a:pPr marL="0" indent="0" algn="r" defTabSz="1219170" rtl="1" eaLnBrk="1" latinLnBrk="0" hangingPunct="1">
              <a:spcBef>
                <a:spcPct val="20000"/>
              </a:spcBef>
              <a:buFont typeface="Arial" pitchFamily="34" charset="0"/>
              <a:buNone/>
            </a:pPr>
            <a:r>
              <a:rPr lang="he-IL" sz="1400" dirty="0" smtClean="0"/>
              <a:t>לאחר שרשות כל המתודות הרצויות קוראים ל</a:t>
            </a:r>
            <a:r>
              <a:rPr lang="en-US" sz="1400" dirty="0" smtClean="0"/>
              <a:t>create</a:t>
            </a:r>
            <a:r>
              <a:rPr lang="he-IL" sz="1400" dirty="0" smtClean="0"/>
              <a:t> על מנת לקבל חזרה אובייקט מסוג </a:t>
            </a:r>
            <a:r>
              <a:rPr lang="en-US" sz="1400" dirty="0" err="1" smtClean="0"/>
              <a:t>AlertDialog</a:t>
            </a:r>
            <a:r>
              <a:rPr lang="he-IL" sz="1400" dirty="0"/>
              <a:t> </a:t>
            </a:r>
            <a:r>
              <a:rPr lang="he-IL" sz="1400" dirty="0" smtClean="0"/>
              <a:t>ולבסוף מציגים אותו ע"י שימוש במתודה </a:t>
            </a:r>
            <a:r>
              <a:rPr lang="en-US" sz="1400" dirty="0" smtClean="0"/>
              <a:t>show</a:t>
            </a:r>
            <a:r>
              <a:rPr lang="he-IL" sz="1400" dirty="0" smtClean="0"/>
              <a:t>.</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887" y="304494"/>
            <a:ext cx="4187599" cy="3514592"/>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7913" y="3769997"/>
            <a:ext cx="1520476" cy="2995513"/>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36841" y="3769997"/>
            <a:ext cx="1467836" cy="2995513"/>
          </a:xfrm>
          <a:prstGeom prst="rect">
            <a:avLst/>
          </a:prstGeom>
        </p:spPr>
      </p:pic>
      <p:cxnSp>
        <p:nvCxnSpPr>
          <p:cNvPr id="9" name="Straight Arrow Connector 8"/>
          <p:cNvCxnSpPr/>
          <p:nvPr/>
        </p:nvCxnSpPr>
        <p:spPr>
          <a:xfrm>
            <a:off x="2014970" y="5177229"/>
            <a:ext cx="441328" cy="161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9531464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r" rtl="1"/>
            <a:r>
              <a:rPr lang="he-IL" sz="4000" dirty="0"/>
              <a:t>עיצוב </a:t>
            </a:r>
            <a:r>
              <a:rPr lang="en-US" sz="4000" dirty="0"/>
              <a:t>UI</a:t>
            </a:r>
            <a:r>
              <a:rPr lang="he-IL" sz="4000" dirty="0"/>
              <a:t> באנדרואיד</a:t>
            </a:r>
            <a:endParaRPr lang="en-US" sz="4000"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3600" dirty="0">
                <a:solidFill>
                  <a:srgbClr val="FFE701"/>
                </a:solidFill>
              </a:rPr>
              <a:t>אזכורים </a:t>
            </a:r>
            <a:r>
              <a:rPr lang="he-IL" sz="3600" dirty="0" smtClean="0">
                <a:solidFill>
                  <a:srgbClr val="FFE701"/>
                </a:solidFill>
              </a:rPr>
              <a:t>אחרונים</a:t>
            </a:r>
            <a:endParaRPr lang="he-IL" sz="3600" dirty="0">
              <a:solidFill>
                <a:srgbClr val="FFE701"/>
              </a:solidFill>
            </a:endParaRPr>
          </a:p>
        </p:txBody>
      </p:sp>
      <p:sp>
        <p:nvSpPr>
          <p:cNvPr id="10" name="Content Placeholder 2"/>
          <p:cNvSpPr txBox="1">
            <a:spLocks/>
          </p:cNvSpPr>
          <p:nvPr/>
        </p:nvSpPr>
        <p:spPr>
          <a:xfrm>
            <a:off x="340822" y="1852653"/>
            <a:ext cx="9135689" cy="4631273"/>
          </a:xfrm>
          <a:prstGeom prst="rect">
            <a:avLst/>
          </a:prstGeom>
        </p:spPr>
        <p:txBody>
          <a:bodyPr vert="horz" lIns="91440" tIns="45720" rIns="91440" bIns="45720" rtlCol="0">
            <a:normAutofit fontScale="85000" lnSpcReduction="1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dirty="0" smtClean="0"/>
              <a:t>בנוסף למה שראינו בחלק זה יש הרבה </a:t>
            </a:r>
            <a:r>
              <a:rPr lang="en-US" dirty="0" smtClean="0"/>
              <a:t>views</a:t>
            </a:r>
            <a:r>
              <a:rPr lang="he-IL" dirty="0" smtClean="0"/>
              <a:t> שימושיים למשל </a:t>
            </a:r>
            <a:r>
              <a:rPr lang="en-US" dirty="0" err="1" smtClean="0"/>
              <a:t>CheckBox</a:t>
            </a:r>
            <a:r>
              <a:rPr lang="en-US" dirty="0" smtClean="0"/>
              <a:t>, </a:t>
            </a:r>
            <a:r>
              <a:rPr lang="en-US" dirty="0" err="1" smtClean="0"/>
              <a:t>RadioButton</a:t>
            </a:r>
            <a:r>
              <a:rPr lang="en-US" dirty="0" smtClean="0"/>
              <a:t>/</a:t>
            </a:r>
            <a:r>
              <a:rPr lang="en-US" dirty="0" err="1" smtClean="0"/>
              <a:t>RadionGroup</a:t>
            </a:r>
            <a:r>
              <a:rPr lang="en-US" dirty="0" smtClean="0"/>
              <a:t>, Slider, </a:t>
            </a:r>
            <a:r>
              <a:rPr lang="en-US" dirty="0" err="1" smtClean="0"/>
              <a:t>Progressbar</a:t>
            </a:r>
            <a:r>
              <a:rPr lang="en-US" dirty="0"/>
              <a:t> </a:t>
            </a:r>
            <a:r>
              <a:rPr lang="he-IL" dirty="0" smtClean="0"/>
              <a:t> ועוד פקדים לתפסים. בנוסף נושא חושב להזכיר זה הצגת רשימות/טבלאות איברים הדוגמאות מעט ארוכות אך מאד מומלץ </a:t>
            </a:r>
            <a:r>
              <a:rPr lang="he-IL" dirty="0" err="1" smtClean="0"/>
              <a:t>ללקרוא</a:t>
            </a:r>
            <a:r>
              <a:rPr lang="he-IL" dirty="0" smtClean="0"/>
              <a:t> על </a:t>
            </a:r>
            <a:r>
              <a:rPr lang="en-US" dirty="0" err="1" smtClean="0"/>
              <a:t>ListView</a:t>
            </a:r>
            <a:r>
              <a:rPr lang="he-IL" dirty="0" smtClean="0"/>
              <a:t> ו</a:t>
            </a:r>
            <a:r>
              <a:rPr lang="en-US" dirty="0" err="1" smtClean="0"/>
              <a:t>RecyclerView</a:t>
            </a:r>
            <a:r>
              <a:rPr lang="he-IL" dirty="0" smtClean="0"/>
              <a:t> (עוד אופציה להצגת רשימה שהינה יותר יעילה המשתמשת ב</a:t>
            </a:r>
            <a:r>
              <a:rPr lang="en-US" dirty="0" smtClean="0"/>
              <a:t>object pool design pattern</a:t>
            </a:r>
            <a:r>
              <a:rPr lang="he-IL" dirty="0" smtClean="0"/>
              <a:t>). כמו כן פקדים נוספים היותר "חכמים" כמו </a:t>
            </a:r>
            <a:r>
              <a:rPr lang="en-US" dirty="0" smtClean="0"/>
              <a:t>Spinner</a:t>
            </a:r>
            <a:r>
              <a:rPr lang="he-IL" dirty="0" smtClean="0"/>
              <a:t> שמתפקד כמו </a:t>
            </a:r>
            <a:r>
              <a:rPr lang="en-US" dirty="0" smtClean="0"/>
              <a:t>drop down menu</a:t>
            </a:r>
            <a:r>
              <a:rPr lang="he-IL" dirty="0" smtClean="0"/>
              <a:t> ויכול לקבל רשימה דינמי בצורה דומה ל</a:t>
            </a:r>
            <a:r>
              <a:rPr lang="en-US" dirty="0" err="1" smtClean="0"/>
              <a:t>ListView</a:t>
            </a:r>
            <a:r>
              <a:rPr lang="he-IL" dirty="0" smtClean="0"/>
              <a:t>, </a:t>
            </a:r>
            <a:r>
              <a:rPr lang="en-US" dirty="0" err="1" smtClean="0"/>
              <a:t>CalendarView</a:t>
            </a:r>
            <a:r>
              <a:rPr lang="he-IL" dirty="0"/>
              <a:t> </a:t>
            </a:r>
            <a:r>
              <a:rPr lang="he-IL" dirty="0" smtClean="0"/>
              <a:t>לבחירת תאריכים.</a:t>
            </a:r>
            <a:endParaRPr lang="en-US" dirty="0"/>
          </a:p>
        </p:txBody>
      </p:sp>
    </p:spTree>
    <p:extLst>
      <p:ext uri="{BB962C8B-B14F-4D97-AF65-F5344CB8AC3E}">
        <p14:creationId xmlns:p14="http://schemas.microsoft.com/office/powerpoint/2010/main" val="211851485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7695" y="578507"/>
            <a:ext cx="8281586" cy="763525"/>
          </a:xfrm>
        </p:spPr>
        <p:txBody>
          <a:bodyPr>
            <a:normAutofit fontScale="90000"/>
          </a:bodyPr>
          <a:lstStyle/>
          <a:p>
            <a:pPr algn="r" rtl="1"/>
            <a:r>
              <a:rPr lang="he-IL"/>
              <a:t>מרכיבים עיקריים בארכיטקטורת אנדרואיד</a:t>
            </a:r>
            <a:endParaRPr lang="en-US" dirty="0"/>
          </a:p>
        </p:txBody>
      </p:sp>
      <p:sp>
        <p:nvSpPr>
          <p:cNvPr id="3" name="Content Placeholder 2"/>
          <p:cNvSpPr>
            <a:spLocks noGrp="1"/>
          </p:cNvSpPr>
          <p:nvPr>
            <p:ph idx="1"/>
          </p:nvPr>
        </p:nvSpPr>
        <p:spPr>
          <a:xfrm>
            <a:off x="598621" y="1852654"/>
            <a:ext cx="7940660" cy="4426840"/>
          </a:xfrm>
        </p:spPr>
        <p:txBody>
          <a:bodyPr>
            <a:normAutofit/>
          </a:bodyPr>
          <a:lstStyle/>
          <a:p>
            <a:pPr algn="r" rtl="1"/>
            <a:r>
              <a:rPr lang="en-US" dirty="0" smtClean="0"/>
              <a:t>Activity</a:t>
            </a:r>
            <a:endParaRPr lang="en-US" dirty="0" smtClean="0"/>
          </a:p>
          <a:p>
            <a:pPr algn="r" rtl="1"/>
            <a:r>
              <a:rPr lang="en-US" dirty="0" smtClean="0"/>
              <a:t>Fragment</a:t>
            </a:r>
            <a:endParaRPr lang="he-IL" dirty="0" smtClean="0"/>
          </a:p>
          <a:p>
            <a:pPr algn="r" rtl="1"/>
            <a:r>
              <a:rPr lang="en-US" dirty="0" smtClean="0"/>
              <a:t>Service</a:t>
            </a:r>
          </a:p>
          <a:p>
            <a:pPr algn="r" rtl="1"/>
            <a:r>
              <a:rPr lang="en-US" dirty="0" err="1" smtClean="0"/>
              <a:t>BroadcastReceiver</a:t>
            </a:r>
            <a:endParaRPr lang="en-US" dirty="0" smtClean="0"/>
          </a:p>
          <a:p>
            <a:pPr algn="r" rtl="1"/>
            <a:r>
              <a:rPr lang="en-US" dirty="0" err="1" smtClean="0"/>
              <a:t>ContentResolver</a:t>
            </a:r>
            <a:endParaRPr lang="he-IL" dirty="0" smtClean="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smtClean="0">
                <a:solidFill>
                  <a:srgbClr val="FFE701"/>
                </a:solidFill>
              </a:rPr>
              <a:t>תוכן עניינים</a:t>
            </a:r>
            <a:endParaRPr lang="en-US" sz="4000" dirty="0">
              <a:solidFill>
                <a:srgbClr val="FFE701"/>
              </a:solidFill>
            </a:endParaRPr>
          </a:p>
        </p:txBody>
      </p:sp>
    </p:spTree>
    <p:extLst>
      <p:ext uri="{BB962C8B-B14F-4D97-AF65-F5344CB8AC3E}">
        <p14:creationId xmlns:p14="http://schemas.microsoft.com/office/powerpoint/2010/main" val="64217726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7695" y="578507"/>
            <a:ext cx="8281586" cy="763525"/>
          </a:xfrm>
        </p:spPr>
        <p:txBody>
          <a:bodyPr>
            <a:normAutofit fontScale="90000"/>
          </a:bodyPr>
          <a:lstStyle/>
          <a:p>
            <a:pPr algn="r" rtl="1"/>
            <a:r>
              <a:rPr lang="he-IL"/>
              <a:t>מרכיבים עיקריים בארכיטקטורת אנדרואיד</a:t>
            </a:r>
            <a:endParaRPr lang="en-US" dirty="0"/>
          </a:p>
        </p:txBody>
      </p:sp>
      <p:sp>
        <p:nvSpPr>
          <p:cNvPr id="3" name="Content Placeholder 2"/>
          <p:cNvSpPr>
            <a:spLocks noGrp="1"/>
          </p:cNvSpPr>
          <p:nvPr>
            <p:ph idx="1"/>
          </p:nvPr>
        </p:nvSpPr>
        <p:spPr>
          <a:xfrm>
            <a:off x="598621" y="1852654"/>
            <a:ext cx="7940660" cy="4426840"/>
          </a:xfrm>
        </p:spPr>
        <p:txBody>
          <a:bodyPr>
            <a:normAutofit fontScale="40000" lnSpcReduction="20000"/>
          </a:bodyPr>
          <a:lstStyle/>
          <a:p>
            <a:pPr marL="0" indent="0" algn="r" rtl="1">
              <a:buNone/>
            </a:pPr>
            <a:r>
              <a:rPr lang="en-US" dirty="0" smtClean="0"/>
              <a:t>Activity</a:t>
            </a:r>
            <a:r>
              <a:rPr lang="he-IL" dirty="0"/>
              <a:t> </a:t>
            </a:r>
            <a:r>
              <a:rPr lang="he-IL" dirty="0" smtClean="0"/>
              <a:t>זו יחידת </a:t>
            </a:r>
            <a:r>
              <a:rPr lang="he-IL" dirty="0" err="1" smtClean="0"/>
              <a:t>אפליקצייה</a:t>
            </a:r>
            <a:r>
              <a:rPr lang="he-IL" dirty="0" smtClean="0"/>
              <a:t> שמהווה מסך בודד (אולי עם תוכן מתחלף) שמיועדת להיות יחידה  עצמאית </a:t>
            </a:r>
            <a:r>
              <a:rPr lang="he-IL" dirty="0" err="1" smtClean="0"/>
              <a:t>המאשפרת</a:t>
            </a:r>
            <a:r>
              <a:rPr lang="he-IL" dirty="0" smtClean="0"/>
              <a:t> שימוש חוזר גם </a:t>
            </a:r>
            <a:r>
              <a:rPr lang="he-IL" dirty="0" err="1" smtClean="0"/>
              <a:t>באפליקצייה</a:t>
            </a:r>
            <a:r>
              <a:rPr lang="he-IL" dirty="0" smtClean="0"/>
              <a:t> שבו היא הוגדרה ולעיתים גם באפליקציות אחרות. ניקח לדוגמה </a:t>
            </a:r>
            <a:r>
              <a:rPr lang="en-US" dirty="0" smtClean="0"/>
              <a:t>Activity</a:t>
            </a:r>
            <a:r>
              <a:rPr lang="he-IL" dirty="0"/>
              <a:t> </a:t>
            </a:r>
            <a:r>
              <a:rPr lang="he-IL" dirty="0" smtClean="0"/>
              <a:t>שאולי נמצא בתוך אפליקציית אנשי הקשר למשל </a:t>
            </a:r>
            <a:r>
              <a:rPr lang="en-US" dirty="0" smtClean="0"/>
              <a:t>Activity</a:t>
            </a:r>
            <a:r>
              <a:rPr lang="he-IL" dirty="0" smtClean="0"/>
              <a:t> המהווה מסך של שמירת איש קשר חדש. </a:t>
            </a:r>
            <a:r>
              <a:rPr lang="en-US" dirty="0" smtClean="0"/>
              <a:t>Activity</a:t>
            </a:r>
            <a:r>
              <a:rPr lang="he-IL" dirty="0" smtClean="0"/>
              <a:t> זה יכולה לחזר על עצמה בתוך </a:t>
            </a:r>
            <a:r>
              <a:rPr lang="he-IL" dirty="0" err="1" smtClean="0"/>
              <a:t>אפלקציית</a:t>
            </a:r>
            <a:r>
              <a:rPr lang="he-IL" dirty="0" smtClean="0"/>
              <a:t> אנשי קשר. זה מאד שימושי למקרה בו נרצה כמובן לשמור איש קשר אבל מה אם נשלח לנו איש קשר מאפליקציה אחרת כגון </a:t>
            </a:r>
            <a:r>
              <a:rPr lang="en-US" dirty="0" err="1" smtClean="0"/>
              <a:t>whatsapp</a:t>
            </a:r>
            <a:r>
              <a:rPr lang="he-IL" dirty="0" smtClean="0"/>
              <a:t>. חבל ש</a:t>
            </a:r>
            <a:r>
              <a:rPr lang="en-US" dirty="0" err="1" smtClean="0"/>
              <a:t>whatapp</a:t>
            </a:r>
            <a:r>
              <a:rPr lang="he-IL" dirty="0" smtClean="0"/>
              <a:t> יידרש לממש מחדש את העיצוב ולוגיקה של שמירת איש קשר. יהיה יותר נוח אם אפליקציות אחרות כמו </a:t>
            </a:r>
            <a:r>
              <a:rPr lang="en-US" dirty="0" err="1" smtClean="0"/>
              <a:t>whatsapp</a:t>
            </a:r>
            <a:r>
              <a:rPr lang="he-IL" dirty="0" smtClean="0"/>
              <a:t> יוכלו להעביר מידע ל</a:t>
            </a:r>
            <a:r>
              <a:rPr lang="en-US" dirty="0" smtClean="0"/>
              <a:t>Activity </a:t>
            </a:r>
            <a:r>
              <a:rPr lang="he-IL" dirty="0"/>
              <a:t> </a:t>
            </a:r>
            <a:r>
              <a:rPr lang="he-IL" dirty="0" smtClean="0"/>
              <a:t>של שמירת איש קשר קיים ולהקפיץ אותו במידת הצורך. זה אכן המצב ברוב </a:t>
            </a:r>
            <a:r>
              <a:rPr lang="he-IL" dirty="0" err="1" smtClean="0"/>
              <a:t>בסמרטפונים</a:t>
            </a:r>
            <a:r>
              <a:rPr lang="he-IL" dirty="0" smtClean="0"/>
              <a:t> אם לא כולם וזה מתאפשר כי אפליקציות אנשי הקשר מגדירים חלק מה</a:t>
            </a:r>
            <a:r>
              <a:rPr lang="en-US" dirty="0" smtClean="0"/>
              <a:t>Activities</a:t>
            </a:r>
            <a:r>
              <a:rPr lang="he-IL" dirty="0" smtClean="0"/>
              <a:t> בהם לשימוש חיצוני (עם מה </a:t>
            </a:r>
            <a:r>
              <a:rPr lang="en-US" dirty="0" smtClean="0"/>
              <a:t>intent filter </a:t>
            </a:r>
            <a:r>
              <a:rPr lang="he-IL" dirty="0" smtClean="0"/>
              <a:t> שנעבור עליו בהמשך). לכן חשוב לזכור כאשר מתכננים </a:t>
            </a:r>
            <a:r>
              <a:rPr lang="en-US" dirty="0" smtClean="0"/>
              <a:t>Activity</a:t>
            </a:r>
            <a:r>
              <a:rPr lang="he-IL" dirty="0"/>
              <a:t> </a:t>
            </a:r>
            <a:r>
              <a:rPr lang="he-IL" dirty="0" smtClean="0"/>
              <a:t>אולי הוא יפתח בזמן לא ידוע ע"י גורם לא יודע (אם הוגדר לו אופציה זו).</a:t>
            </a:r>
          </a:p>
          <a:p>
            <a:pPr marL="0" indent="0" algn="r" rtl="1">
              <a:buNone/>
            </a:pPr>
            <a:r>
              <a:rPr lang="he-IL" dirty="0" smtClean="0"/>
              <a:t>בארכיטקטורת אנדרואיד לא מיצרים מופעים של </a:t>
            </a:r>
            <a:r>
              <a:rPr lang="en-US" dirty="0" smtClean="0"/>
              <a:t>Activities</a:t>
            </a:r>
            <a:r>
              <a:rPr lang="he-IL" dirty="0" smtClean="0"/>
              <a:t> בעצמינו אלא זה בוצע ע"י המערכת. הפעלת </a:t>
            </a:r>
            <a:r>
              <a:rPr lang="en-US" dirty="0" smtClean="0"/>
              <a:t>Activities</a:t>
            </a:r>
            <a:r>
              <a:rPr lang="he-IL" dirty="0" smtClean="0"/>
              <a:t> ותקשורת ביניהם מתבצע ע"י שחקן נוסף בשם </a:t>
            </a:r>
            <a:r>
              <a:rPr lang="en-US" dirty="0" smtClean="0"/>
              <a:t>Intent</a:t>
            </a:r>
            <a:r>
              <a:rPr lang="he-IL" dirty="0" smtClean="0"/>
              <a:t>. ל</a:t>
            </a:r>
            <a:r>
              <a:rPr lang="en-US" dirty="0" smtClean="0"/>
              <a:t>Intent</a:t>
            </a:r>
            <a:r>
              <a:rPr lang="he-IL" dirty="0" smtClean="0"/>
              <a:t> יש הרבה תפקידים אך מה שמאחד את התפקידים שלו זה שהוא אחרי על תקשורת בין מרכיבים שונים במערכת אנדרואיד (גם בתוך </a:t>
            </a:r>
            <a:r>
              <a:rPr lang="he-IL" dirty="0" err="1" smtClean="0"/>
              <a:t>אפליקצייה</a:t>
            </a:r>
            <a:r>
              <a:rPr lang="he-IL" dirty="0" smtClean="0"/>
              <a:t> מסוימת וגם בין אפליקציות שונים).</a:t>
            </a:r>
            <a:endParaRPr lang="he-IL" dirty="0"/>
          </a:p>
          <a:p>
            <a:pPr marL="0" indent="0" algn="r" rtl="1">
              <a:buNone/>
            </a:pPr>
            <a:endParaRPr lang="he-IL" dirty="0"/>
          </a:p>
          <a:p>
            <a:pPr marL="0" indent="0" algn="r" rtl="1">
              <a:buNone/>
            </a:pPr>
            <a:r>
              <a:rPr lang="he-IL" dirty="0" smtClean="0"/>
              <a:t>כמו שכבר ראינו לרוב ל</a:t>
            </a:r>
            <a:r>
              <a:rPr lang="en-US" dirty="0" smtClean="0"/>
              <a:t>Activity</a:t>
            </a:r>
            <a:r>
              <a:rPr lang="he-IL" dirty="0" smtClean="0"/>
              <a:t> יש קובץ XML נלווה שמגדיר את נראות ה</a:t>
            </a:r>
            <a:r>
              <a:rPr lang="en-US" dirty="0" smtClean="0"/>
              <a:t>Activity</a:t>
            </a:r>
            <a:r>
              <a:rPr lang="he-IL" dirty="0" smtClean="0"/>
              <a:t>, כמו כן הוא יורש ממחלקת </a:t>
            </a:r>
            <a:r>
              <a:rPr lang="en-US" dirty="0" smtClean="0"/>
              <a:t>Context</a:t>
            </a:r>
            <a:r>
              <a:rPr lang="he-IL" dirty="0" smtClean="0"/>
              <a:t> שהיא מחלקה עם הרבה מידע על סביבת האפליקציה (בין היתר, קישור ל</a:t>
            </a:r>
            <a:r>
              <a:rPr lang="en-US" dirty="0" smtClean="0"/>
              <a:t>resources</a:t>
            </a:r>
            <a:r>
              <a:rPr lang="he-IL" dirty="0" smtClean="0"/>
              <a:t> שלה) ולכן מופעים שלו נדרשים ע"י הרבה מרכיבים באנדרואיד. יש לזכור שבתוך תת מחלקה של </a:t>
            </a:r>
            <a:r>
              <a:rPr lang="en-US" dirty="0" smtClean="0"/>
              <a:t>Activity</a:t>
            </a:r>
            <a:r>
              <a:rPr lang="he-IL" dirty="0"/>
              <a:t> </a:t>
            </a:r>
            <a:r>
              <a:rPr lang="he-IL" dirty="0" smtClean="0"/>
              <a:t>פניה ל</a:t>
            </a:r>
            <a:r>
              <a:rPr lang="en-US" dirty="0" smtClean="0"/>
              <a:t>this</a:t>
            </a:r>
            <a:r>
              <a:rPr lang="he-IL" dirty="0" smtClean="0"/>
              <a:t> הפונה למופיע של ה</a:t>
            </a:r>
            <a:r>
              <a:rPr lang="en-US" dirty="0" smtClean="0"/>
              <a:t>Activity</a:t>
            </a:r>
            <a:r>
              <a:rPr lang="he-IL" dirty="0"/>
              <a:t> </a:t>
            </a:r>
            <a:r>
              <a:rPr lang="he-IL" dirty="0" smtClean="0"/>
              <a:t>היא גם כן פניה למופע של </a:t>
            </a:r>
            <a:r>
              <a:rPr lang="en-US" dirty="0" smtClean="0"/>
              <a:t>Context</a:t>
            </a:r>
            <a:r>
              <a:rPr lang="he-IL" dirty="0" smtClean="0"/>
              <a:t>.</a:t>
            </a:r>
            <a:endParaRPr lang="en-US" dirty="0" smtClean="0"/>
          </a:p>
          <a:p>
            <a:pPr marL="0" indent="0" algn="r" rtl="1">
              <a:buNone/>
            </a:pPr>
            <a:endParaRPr lang="en-US" dirty="0"/>
          </a:p>
          <a:p>
            <a:pPr marL="0" indent="0" algn="r" rtl="1">
              <a:buNone/>
            </a:pPr>
            <a:r>
              <a:rPr lang="en-US" dirty="0"/>
              <a:t> </a:t>
            </a:r>
            <a:r>
              <a:rPr lang="he-IL" dirty="0" smtClean="0"/>
              <a:t>בנוסף כל </a:t>
            </a:r>
            <a:r>
              <a:rPr lang="en-US" dirty="0" smtClean="0"/>
              <a:t>Activity</a:t>
            </a:r>
            <a:r>
              <a:rPr lang="he-IL" dirty="0"/>
              <a:t> </a:t>
            </a:r>
            <a:r>
              <a:rPr lang="he-IL" dirty="0" err="1" smtClean="0"/>
              <a:t>באפליקצייה</a:t>
            </a:r>
            <a:r>
              <a:rPr lang="he-IL" dirty="0" smtClean="0"/>
              <a:t> צריכה להיות מוצהרת הקובץ ה</a:t>
            </a:r>
            <a:r>
              <a:rPr lang="en-US" dirty="0" smtClean="0"/>
              <a:t>manifest</a:t>
            </a:r>
            <a:r>
              <a:rPr lang="he-IL" dirty="0" smtClean="0"/>
              <a:t> שדיברנו עליו.</a:t>
            </a:r>
            <a:endParaRPr lang="he-IL" dirty="0" smtClean="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en-US" sz="4000" dirty="0">
                <a:solidFill>
                  <a:srgbClr val="FFE701"/>
                </a:solidFill>
              </a:rPr>
              <a:t>Activity</a:t>
            </a:r>
            <a:endParaRPr lang="en-US" sz="4000" dirty="0">
              <a:solidFill>
                <a:srgbClr val="FFE701"/>
              </a:solidFill>
            </a:endParaRPr>
          </a:p>
        </p:txBody>
      </p:sp>
    </p:spTree>
    <p:extLst>
      <p:ext uri="{BB962C8B-B14F-4D97-AF65-F5344CB8AC3E}">
        <p14:creationId xmlns:p14="http://schemas.microsoft.com/office/powerpoint/2010/main" val="86198204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3468" y="578507"/>
            <a:ext cx="8125813" cy="763525"/>
          </a:xfrm>
        </p:spPr>
        <p:txBody>
          <a:bodyPr>
            <a:noAutofit/>
          </a:bodyPr>
          <a:lstStyle/>
          <a:p>
            <a:pPr algn="r" rtl="1"/>
            <a:r>
              <a:rPr lang="he-IL" sz="4000" dirty="0"/>
              <a:t>תקציר תהליך הבנייה של אפליקציית </a:t>
            </a:r>
            <a:r>
              <a:rPr lang="he-IL" sz="4000" dirty="0" smtClean="0"/>
              <a:t>אנדרואיד</a:t>
            </a:r>
            <a:endParaRPr lang="en-US" sz="4000" dirty="0"/>
          </a:p>
        </p:txBody>
      </p:sp>
      <p:sp>
        <p:nvSpPr>
          <p:cNvPr id="3" name="Content Placeholder 2"/>
          <p:cNvSpPr>
            <a:spLocks noGrp="1"/>
          </p:cNvSpPr>
          <p:nvPr>
            <p:ph idx="1"/>
          </p:nvPr>
        </p:nvSpPr>
        <p:spPr/>
        <p:txBody>
          <a:bodyPr/>
          <a:lstStyle/>
          <a:p>
            <a:pPr algn="r" rtl="1"/>
            <a:r>
              <a:rPr lang="en-US" dirty="0" smtClean="0"/>
              <a:t>[some stuff about compilation bytecode, elf and so on]</a:t>
            </a:r>
            <a:endParaRPr lang="en-US" dirty="0"/>
          </a:p>
        </p:txBody>
      </p:sp>
    </p:spTree>
    <p:extLst>
      <p:ext uri="{BB962C8B-B14F-4D97-AF65-F5344CB8AC3E}">
        <p14:creationId xmlns:p14="http://schemas.microsoft.com/office/powerpoint/2010/main" val="282117524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7695" y="578507"/>
            <a:ext cx="8281586" cy="763525"/>
          </a:xfrm>
        </p:spPr>
        <p:txBody>
          <a:bodyPr>
            <a:normAutofit fontScale="90000"/>
          </a:bodyPr>
          <a:lstStyle/>
          <a:p>
            <a:pPr algn="r" rtl="1"/>
            <a:r>
              <a:rPr lang="he-IL"/>
              <a:t>מרכיבים עיקריים בארכיטקטורת אנדרואיד</a:t>
            </a:r>
            <a:endParaRPr lang="en-US" dirty="0"/>
          </a:p>
        </p:txBody>
      </p:sp>
      <p:sp>
        <p:nvSpPr>
          <p:cNvPr id="3" name="Content Placeholder 2"/>
          <p:cNvSpPr>
            <a:spLocks noGrp="1"/>
          </p:cNvSpPr>
          <p:nvPr>
            <p:ph idx="1"/>
          </p:nvPr>
        </p:nvSpPr>
        <p:spPr>
          <a:xfrm>
            <a:off x="3998421" y="1852655"/>
            <a:ext cx="5062451" cy="4913936"/>
          </a:xfrm>
        </p:spPr>
        <p:txBody>
          <a:bodyPr>
            <a:normAutofit fontScale="40000" lnSpcReduction="20000"/>
          </a:bodyPr>
          <a:lstStyle/>
          <a:p>
            <a:pPr marL="0" indent="0" algn="r" rtl="1">
              <a:buNone/>
            </a:pPr>
            <a:r>
              <a:rPr lang="he-IL" dirty="0" smtClean="0"/>
              <a:t>להרבה רכיבי אנדרואיד (שחלקם נכיר בהמשך) יש </a:t>
            </a:r>
            <a:r>
              <a:rPr lang="en-US" dirty="0" smtClean="0"/>
              <a:t>lifecycle</a:t>
            </a:r>
            <a:r>
              <a:rPr lang="he-IL" dirty="0" smtClean="0"/>
              <a:t>. הכוונה למספר מתודות אירוע הנקראו</a:t>
            </a:r>
            <a:r>
              <a:rPr lang="he-IL" dirty="0" smtClean="0"/>
              <a:t>ת הזמנים </a:t>
            </a:r>
            <a:r>
              <a:rPr lang="he-IL" dirty="0" err="1" smtClean="0"/>
              <a:t>מסויימים</a:t>
            </a:r>
            <a:r>
              <a:rPr lang="he-IL" dirty="0" smtClean="0"/>
              <a:t> במהלך החיים של אותו רכיב.</a:t>
            </a:r>
          </a:p>
          <a:p>
            <a:pPr marL="0" indent="0" algn="r" rtl="1">
              <a:buNone/>
            </a:pPr>
            <a:r>
              <a:rPr lang="en-US" dirty="0" smtClean="0"/>
              <a:t>Activity</a:t>
            </a:r>
            <a:r>
              <a:rPr lang="he-IL" dirty="0" smtClean="0"/>
              <a:t> לא שונה מהכלל בהקשר הזה יש לו מתודות </a:t>
            </a:r>
            <a:r>
              <a:rPr lang="en-US" dirty="0" smtClean="0"/>
              <a:t>lifecycle</a:t>
            </a:r>
            <a:r>
              <a:rPr lang="he-IL" dirty="0" smtClean="0"/>
              <a:t> שכדאי להכיר:</a:t>
            </a:r>
          </a:p>
          <a:p>
            <a:pPr algn="r" rtl="1"/>
            <a:r>
              <a:rPr lang="en-US" sz="4000" dirty="0" err="1"/>
              <a:t>onCreate</a:t>
            </a:r>
            <a:r>
              <a:rPr lang="he-IL" sz="4000" dirty="0"/>
              <a:t> </a:t>
            </a:r>
            <a:r>
              <a:rPr lang="mr-IN" sz="4000" dirty="0"/>
              <a:t>–</a:t>
            </a:r>
            <a:r>
              <a:rPr lang="he-IL" sz="4000" dirty="0"/>
              <a:t> נקרה ברגע שה</a:t>
            </a:r>
            <a:r>
              <a:rPr lang="en-US" sz="4000" dirty="0"/>
              <a:t>Activity</a:t>
            </a:r>
            <a:r>
              <a:rPr lang="he-IL" sz="4000" dirty="0"/>
              <a:t> נבנה. זאת נקודת הכניסה שלנו ל</a:t>
            </a:r>
            <a:r>
              <a:rPr lang="en-US" sz="4000" dirty="0"/>
              <a:t>Activity</a:t>
            </a:r>
            <a:r>
              <a:rPr lang="he-IL" sz="4000" dirty="0"/>
              <a:t>. אולי מפתיע אבל מתודה זו יכולה להתבצע יותר מפעם אחת במהלך החיים של ה</a:t>
            </a:r>
            <a:r>
              <a:rPr lang="en-US" sz="4000" dirty="0"/>
              <a:t>Activity</a:t>
            </a:r>
            <a:r>
              <a:rPr lang="he-IL" sz="4000" dirty="0"/>
              <a:t>. דוגמה לכך היא אם מסובבים את המסך, יש </a:t>
            </a:r>
            <a:r>
              <a:rPr lang="en-US" sz="4000" dirty="0"/>
              <a:t>layout</a:t>
            </a:r>
            <a:r>
              <a:rPr lang="he-IL" sz="4000" dirty="0"/>
              <a:t> מחדש כלומר ה</a:t>
            </a:r>
            <a:r>
              <a:rPr lang="en-US" sz="4000" dirty="0"/>
              <a:t>Activity</a:t>
            </a:r>
            <a:r>
              <a:rPr lang="he-IL" sz="4000" dirty="0"/>
              <a:t> נבנה מחדש.</a:t>
            </a:r>
          </a:p>
          <a:p>
            <a:pPr algn="r" rtl="1"/>
            <a:r>
              <a:rPr lang="en-US" sz="4000" dirty="0" err="1"/>
              <a:t>onDestroy</a:t>
            </a:r>
            <a:r>
              <a:rPr lang="he-IL" sz="4000" dirty="0"/>
              <a:t> </a:t>
            </a:r>
            <a:r>
              <a:rPr lang="mr-IN" sz="4000" dirty="0"/>
              <a:t>–</a:t>
            </a:r>
            <a:r>
              <a:rPr lang="he-IL" sz="4000" dirty="0"/>
              <a:t> המתודה </a:t>
            </a:r>
            <a:r>
              <a:rPr lang="he-IL" sz="4000" dirty="0" err="1"/>
              <a:t>הארונה</a:t>
            </a:r>
            <a:r>
              <a:rPr lang="he-IL" sz="4000" dirty="0"/>
              <a:t> שתקרה ל</a:t>
            </a:r>
            <a:r>
              <a:rPr lang="en-US" sz="4000" dirty="0"/>
              <a:t>Activity</a:t>
            </a:r>
            <a:r>
              <a:rPr lang="he-IL" sz="4000" dirty="0"/>
              <a:t> וזה רץ כאשר ה</a:t>
            </a:r>
            <a:r>
              <a:rPr lang="en-US" sz="4000" dirty="0"/>
              <a:t>Activity</a:t>
            </a:r>
            <a:r>
              <a:rPr lang="he-IL" sz="4000" dirty="0"/>
              <a:t> עומד להרס. זה מקום אחרון לבצע ניקיונות של אובייקטים שעוד מוחזקים בזיכרון.</a:t>
            </a:r>
          </a:p>
          <a:p>
            <a:pPr algn="r" rtl="1"/>
            <a:r>
              <a:rPr lang="he-IL" sz="4000" dirty="0"/>
              <a:t> </a:t>
            </a:r>
            <a:r>
              <a:rPr lang="en-US" sz="4000" dirty="0" err="1"/>
              <a:t>onPause</a:t>
            </a:r>
            <a:r>
              <a:rPr lang="en-US" sz="4000" dirty="0"/>
              <a:t>/</a:t>
            </a:r>
            <a:r>
              <a:rPr lang="en-US" sz="4000" dirty="0" err="1"/>
              <a:t>onResume</a:t>
            </a:r>
            <a:r>
              <a:rPr lang="he-IL" sz="4000" dirty="0"/>
              <a:t> </a:t>
            </a:r>
            <a:r>
              <a:rPr lang="mr-IN" sz="4000" dirty="0"/>
              <a:t>–</a:t>
            </a:r>
            <a:r>
              <a:rPr lang="he-IL" sz="4000" dirty="0"/>
              <a:t> נקראים כאשר ה</a:t>
            </a:r>
            <a:r>
              <a:rPr lang="en-US" sz="4000" dirty="0"/>
              <a:t>Activity</a:t>
            </a:r>
            <a:r>
              <a:rPr lang="he-IL" sz="4000" dirty="0"/>
              <a:t> עוזב מ/ חוזר ל </a:t>
            </a:r>
            <a:r>
              <a:rPr lang="en-US" sz="4000" dirty="0"/>
              <a:t>foreground</a:t>
            </a:r>
            <a:r>
              <a:rPr lang="he-IL" sz="4000" dirty="0"/>
              <a:t>. ה</a:t>
            </a:r>
            <a:r>
              <a:rPr lang="en-US" sz="4000" dirty="0"/>
              <a:t>Activity</a:t>
            </a:r>
            <a:r>
              <a:rPr lang="he-IL" sz="4000" dirty="0"/>
              <a:t> ב</a:t>
            </a:r>
            <a:r>
              <a:rPr lang="en-US" sz="4000" dirty="0"/>
              <a:t>foreground</a:t>
            </a:r>
            <a:r>
              <a:rPr lang="he-IL" sz="4000" dirty="0"/>
              <a:t> אם היא פעילה ואין עוד אלמנט ע"י שמעליו. לדוגמה, </a:t>
            </a:r>
            <a:r>
              <a:rPr lang="en-US" sz="4000" dirty="0"/>
              <a:t>Activity</a:t>
            </a:r>
            <a:r>
              <a:rPr lang="he-IL" sz="4000" dirty="0"/>
              <a:t> יכולה להיות פעילה אך לא ב</a:t>
            </a:r>
            <a:r>
              <a:rPr lang="en-US" sz="4000" dirty="0"/>
              <a:t>foreground</a:t>
            </a:r>
            <a:r>
              <a:rPr lang="he-IL" sz="4000" dirty="0"/>
              <a:t> עם קופץ משהו מעליה כמו המסנג'ר של </a:t>
            </a:r>
            <a:r>
              <a:rPr lang="he-IL" sz="4000" dirty="0" err="1"/>
              <a:t>פייסבוק</a:t>
            </a:r>
            <a:r>
              <a:rPr lang="he-IL" sz="4000" dirty="0"/>
              <a:t> שאינו מסך שלם אבל כן מכסה אפליקציות (ולכן </a:t>
            </a:r>
            <a:r>
              <a:rPr lang="en-US" sz="4000" dirty="0"/>
              <a:t>Activities</a:t>
            </a:r>
            <a:r>
              <a:rPr lang="he-IL" sz="4000" dirty="0"/>
              <a:t>) אחרות.</a:t>
            </a:r>
            <a:endParaRPr lang="en-US" sz="4000" dirty="0"/>
          </a:p>
          <a:p>
            <a:pPr algn="r" rtl="1"/>
            <a:r>
              <a:rPr lang="en-US" sz="4000" dirty="0" err="1"/>
              <a:t>onBackPressed</a:t>
            </a:r>
            <a:r>
              <a:rPr lang="he-IL" sz="4000" dirty="0"/>
              <a:t> </a:t>
            </a:r>
            <a:r>
              <a:rPr lang="mr-IN" sz="4000" dirty="0"/>
              <a:t>–</a:t>
            </a:r>
            <a:r>
              <a:rPr lang="he-IL" sz="4000" dirty="0"/>
              <a:t> מתודה שנקראת כאשר כאשר נלחץ כפתור החזר </a:t>
            </a:r>
            <a:r>
              <a:rPr lang="he-IL" sz="4000" dirty="0" err="1"/>
              <a:t>שבסמרטפונים</a:t>
            </a:r>
            <a:r>
              <a:rPr lang="he-IL" sz="4000" dirty="0"/>
              <a:t> של אנדרואיד.</a:t>
            </a:r>
          </a:p>
          <a:p>
            <a:pPr marL="0" indent="0" algn="r" rtl="1">
              <a:buNone/>
            </a:pPr>
            <a:r>
              <a:rPr lang="he-IL" sz="4000" dirty="0"/>
              <a:t>יש עוד מרבה מתודות כאלה גם מעבר למה שמוצג בתמונה אבל זה בסיס טוב לעבודה עם ה</a:t>
            </a:r>
            <a:r>
              <a:rPr lang="en-US" sz="4000" dirty="0"/>
              <a:t>lifecycle </a:t>
            </a:r>
            <a:r>
              <a:rPr lang="he-IL" sz="4000" dirty="0"/>
              <a:t> של </a:t>
            </a:r>
            <a:r>
              <a:rPr lang="en-US" sz="4000" dirty="0"/>
              <a:t>Activity</a:t>
            </a:r>
            <a:r>
              <a:rPr lang="he-IL" sz="4000" dirty="0"/>
              <a:t>.</a:t>
            </a:r>
          </a:p>
          <a:p>
            <a:pPr marL="0" indent="0" algn="r" rtl="1">
              <a:buNone/>
            </a:pPr>
            <a:endParaRPr lang="he-IL" dirty="0" smtClean="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en-US" sz="4000" dirty="0">
                <a:solidFill>
                  <a:srgbClr val="FFE701"/>
                </a:solidFill>
              </a:rPr>
              <a:t>Activity</a:t>
            </a:r>
            <a:endParaRPr lang="en-US"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609" y="1674541"/>
            <a:ext cx="3940002" cy="5092050"/>
          </a:xfrm>
          <a:prstGeom prst="rect">
            <a:avLst/>
          </a:prstGeom>
        </p:spPr>
      </p:pic>
      <p:sp>
        <p:nvSpPr>
          <p:cNvPr id="6" name="Content Placeholder 2"/>
          <p:cNvSpPr txBox="1">
            <a:spLocks/>
          </p:cNvSpPr>
          <p:nvPr/>
        </p:nvSpPr>
        <p:spPr>
          <a:xfrm>
            <a:off x="598621" y="1380351"/>
            <a:ext cx="2465447" cy="358222"/>
          </a:xfrm>
          <a:prstGeom prst="rect">
            <a:avLst/>
          </a:prstGeom>
        </p:spPr>
        <p:txBody>
          <a:bodyPr vert="horz" lIns="91440" tIns="45720" rIns="91440" bIns="45720" rtlCol="0">
            <a:normAutofit fontScale="55000" lnSpcReduction="2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en-US" smtClean="0"/>
              <a:t>Activity Lifecycle</a:t>
            </a:r>
            <a:endParaRPr lang="he-IL" dirty="0" smtClean="0"/>
          </a:p>
        </p:txBody>
      </p:sp>
    </p:spTree>
    <p:extLst>
      <p:ext uri="{BB962C8B-B14F-4D97-AF65-F5344CB8AC3E}">
        <p14:creationId xmlns:p14="http://schemas.microsoft.com/office/powerpoint/2010/main" val="17242815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7695" y="578507"/>
            <a:ext cx="8281586" cy="763525"/>
          </a:xfrm>
        </p:spPr>
        <p:txBody>
          <a:bodyPr>
            <a:normAutofit fontScale="90000"/>
          </a:bodyPr>
          <a:lstStyle/>
          <a:p>
            <a:pPr algn="r" rtl="1"/>
            <a:r>
              <a:rPr lang="he-IL"/>
              <a:t>מרכיבים עיקריים בארכיטקטורת אנדרואיד</a:t>
            </a:r>
            <a:endParaRPr lang="en-US" dirty="0"/>
          </a:p>
        </p:txBody>
      </p:sp>
      <p:sp>
        <p:nvSpPr>
          <p:cNvPr id="3" name="Content Placeholder 2"/>
          <p:cNvSpPr>
            <a:spLocks noGrp="1"/>
          </p:cNvSpPr>
          <p:nvPr>
            <p:ph idx="1"/>
          </p:nvPr>
        </p:nvSpPr>
        <p:spPr>
          <a:xfrm>
            <a:off x="3740727" y="1852654"/>
            <a:ext cx="4798554" cy="2114591"/>
          </a:xfrm>
        </p:spPr>
        <p:txBody>
          <a:bodyPr>
            <a:normAutofit fontScale="55000" lnSpcReduction="20000"/>
          </a:bodyPr>
          <a:lstStyle/>
          <a:p>
            <a:pPr marL="0" indent="0" algn="r" rtl="1">
              <a:buNone/>
            </a:pPr>
            <a:r>
              <a:rPr lang="en-US" dirty="0"/>
              <a:t>  </a:t>
            </a:r>
            <a:r>
              <a:rPr lang="he-IL" dirty="0" smtClean="0"/>
              <a:t>תקשורת בין </a:t>
            </a:r>
            <a:r>
              <a:rPr lang="en-US" dirty="0" smtClean="0"/>
              <a:t>Activities</a:t>
            </a:r>
            <a:r>
              <a:rPr lang="he-IL" dirty="0" smtClean="0"/>
              <a:t>:</a:t>
            </a:r>
            <a:endParaRPr lang="en-US" dirty="0" smtClean="0"/>
          </a:p>
          <a:p>
            <a:pPr marL="0" indent="0" algn="r" rtl="1">
              <a:buNone/>
            </a:pPr>
            <a:r>
              <a:rPr lang="en-US" dirty="0" smtClean="0"/>
              <a:t> </a:t>
            </a:r>
            <a:r>
              <a:rPr lang="he-IL" dirty="0" smtClean="0"/>
              <a:t>נשתמש ב</a:t>
            </a:r>
            <a:r>
              <a:rPr lang="en-US" dirty="0" smtClean="0"/>
              <a:t>Intent</a:t>
            </a:r>
            <a:r>
              <a:rPr lang="he-IL" dirty="0"/>
              <a:t> </a:t>
            </a:r>
            <a:r>
              <a:rPr lang="he-IL" dirty="0" smtClean="0"/>
              <a:t>על מנת לתקשר ולעבור בין שתי </a:t>
            </a:r>
            <a:r>
              <a:rPr lang="en-US" dirty="0" err="1" smtClean="0"/>
              <a:t>Activies</a:t>
            </a:r>
            <a:r>
              <a:rPr lang="he-IL" dirty="0" smtClean="0"/>
              <a:t>. </a:t>
            </a:r>
            <a:r>
              <a:rPr lang="en-US" dirty="0" smtClean="0"/>
              <a:t>Intent</a:t>
            </a:r>
            <a:r>
              <a:rPr lang="he-IL" dirty="0" smtClean="0"/>
              <a:t> יכול להיות אחד משני סוגים: </a:t>
            </a:r>
            <a:r>
              <a:rPr lang="en-US" dirty="0" smtClean="0"/>
              <a:t>Explicit</a:t>
            </a:r>
            <a:r>
              <a:rPr lang="he-IL" dirty="0" smtClean="0"/>
              <a:t> או </a:t>
            </a:r>
            <a:r>
              <a:rPr lang="en-US" dirty="0" smtClean="0"/>
              <a:t>Implicit</a:t>
            </a:r>
            <a:r>
              <a:rPr lang="he-IL" dirty="0" smtClean="0"/>
              <a:t>. כרגע נראה את גרסת ה</a:t>
            </a:r>
            <a:r>
              <a:rPr lang="en-US" dirty="0" smtClean="0"/>
              <a:t>Explicit</a:t>
            </a:r>
            <a:r>
              <a:rPr lang="he-IL" dirty="0" smtClean="0"/>
              <a:t> שלרוב בשימוש בתוך אותה אפליקציה. להלן דוגמה בו לא מועבר מידה בין ה</a:t>
            </a:r>
            <a:r>
              <a:rPr lang="en-US" dirty="0" err="1" smtClean="0"/>
              <a:t>Activties</a:t>
            </a:r>
            <a:endParaRPr lang="he-IL" dirty="0" smtClean="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en-US" sz="4000" dirty="0">
                <a:solidFill>
                  <a:srgbClr val="FFE701"/>
                </a:solidFill>
              </a:rPr>
              <a:t>Activity</a:t>
            </a:r>
            <a:endParaRPr lang="en-US"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52655" y="3967245"/>
            <a:ext cx="3751150" cy="1792641"/>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6783" y="3707415"/>
            <a:ext cx="3831593" cy="2237426"/>
          </a:xfrm>
          <a:prstGeom prst="rect">
            <a:avLst/>
          </a:prstGeom>
        </p:spPr>
      </p:pic>
      <p:sp>
        <p:nvSpPr>
          <p:cNvPr id="8" name="Content Placeholder 2"/>
          <p:cNvSpPr txBox="1">
            <a:spLocks/>
          </p:cNvSpPr>
          <p:nvPr/>
        </p:nvSpPr>
        <p:spPr>
          <a:xfrm>
            <a:off x="1116781" y="5944841"/>
            <a:ext cx="7940660" cy="964818"/>
          </a:xfrm>
          <a:prstGeom prst="rect">
            <a:avLst/>
          </a:prstGeom>
        </p:spPr>
        <p:txBody>
          <a:bodyPr vert="horz" lIns="91440" tIns="45720" rIns="91440" bIns="45720" rtlCol="0">
            <a:normAutofit fontScale="47500" lnSpcReduction="2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defTabSz="1219170" rtl="1" eaLnBrk="1" latinLnBrk="0" hangingPunct="1">
              <a:spcBef>
                <a:spcPct val="20000"/>
              </a:spcBef>
              <a:buFont typeface="Arial" pitchFamily="34" charset="0"/>
              <a:buNone/>
            </a:pPr>
            <a:r>
              <a:rPr lang="he-IL" dirty="0" smtClean="0"/>
              <a:t>ה</a:t>
            </a:r>
            <a:r>
              <a:rPr lang="en-US" dirty="0" err="1" smtClean="0"/>
              <a:t>ActivityMain</a:t>
            </a:r>
            <a:r>
              <a:rPr lang="he-IL" dirty="0" smtClean="0"/>
              <a:t> יוצר </a:t>
            </a:r>
            <a:r>
              <a:rPr lang="en-US" dirty="0" smtClean="0"/>
              <a:t>Intent</a:t>
            </a:r>
            <a:r>
              <a:rPr lang="he-IL" dirty="0" smtClean="0"/>
              <a:t> כאשר לוחצים על כפתור. ה</a:t>
            </a:r>
            <a:r>
              <a:rPr lang="en-US" dirty="0" smtClean="0"/>
              <a:t>Intent</a:t>
            </a:r>
            <a:r>
              <a:rPr lang="he-IL" dirty="0" smtClean="0"/>
              <a:t> הוא </a:t>
            </a:r>
            <a:r>
              <a:rPr lang="en-US" dirty="0" smtClean="0"/>
              <a:t>explicit</a:t>
            </a:r>
            <a:r>
              <a:rPr lang="he-IL" dirty="0" smtClean="0"/>
              <a:t> </a:t>
            </a:r>
            <a:r>
              <a:rPr lang="he-IL" smtClean="0"/>
              <a:t>כי ניתן </a:t>
            </a:r>
            <a:r>
              <a:rPr lang="he-IL" dirty="0" smtClean="0"/>
              <a:t>לו בדיוק איזה מחלקה הוא צריך. במקרה זה</a:t>
            </a:r>
            <a:r>
              <a:rPr lang="en-US" dirty="0" smtClean="0"/>
              <a:t> </a:t>
            </a:r>
            <a:r>
              <a:rPr lang="he-IL" dirty="0" smtClean="0"/>
              <a:t>המחלקה של </a:t>
            </a:r>
            <a:r>
              <a:rPr lang="en-US" dirty="0" err="1" smtClean="0"/>
              <a:t>SecondActivity</a:t>
            </a:r>
            <a:r>
              <a:rPr lang="he-IL" dirty="0" smtClean="0"/>
              <a:t>. לבסוף מבצעים את המעבר ע"י שימוש במתודה </a:t>
            </a:r>
            <a:r>
              <a:rPr lang="en-US" dirty="0" err="1" smtClean="0"/>
              <a:t>startActivity</a:t>
            </a:r>
            <a:r>
              <a:rPr lang="he-IL" dirty="0" smtClean="0"/>
              <a:t> המקבלת את ה</a:t>
            </a:r>
            <a:r>
              <a:rPr lang="en-US" dirty="0" smtClean="0"/>
              <a:t>intent</a:t>
            </a:r>
            <a:r>
              <a:rPr lang="he-IL" dirty="0" smtClean="0"/>
              <a:t> כפרמטר.</a:t>
            </a:r>
            <a:endParaRPr lang="he-IL" dirty="0" smtClean="0"/>
          </a:p>
        </p:txBody>
      </p:sp>
      <p:cxnSp>
        <p:nvCxnSpPr>
          <p:cNvPr id="9" name="Straight Arrow Connector 8"/>
          <p:cNvCxnSpPr/>
          <p:nvPr/>
        </p:nvCxnSpPr>
        <p:spPr>
          <a:xfrm>
            <a:off x="4788130" y="4863565"/>
            <a:ext cx="764771" cy="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9598" y="1470891"/>
            <a:ext cx="3230308" cy="2019408"/>
          </a:xfrm>
          <a:prstGeom prst="rect">
            <a:avLst/>
          </a:prstGeom>
        </p:spPr>
      </p:pic>
      <p:cxnSp>
        <p:nvCxnSpPr>
          <p:cNvPr id="16" name="Straight Connector 15"/>
          <p:cNvCxnSpPr/>
          <p:nvPr/>
        </p:nvCxnSpPr>
        <p:spPr>
          <a:xfrm flipV="1">
            <a:off x="2302625" y="1729819"/>
            <a:ext cx="1097281" cy="1204110"/>
          </a:xfrm>
          <a:prstGeom prst="line">
            <a:avLst/>
          </a:prstGeom>
          <a:ln w="127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2782918" y="1397051"/>
            <a:ext cx="1444906" cy="430887"/>
          </a:xfrm>
          <a:prstGeom prst="rect">
            <a:avLst/>
          </a:prstGeom>
          <a:noFill/>
        </p:spPr>
        <p:txBody>
          <a:bodyPr wrap="square" rtlCol="0">
            <a:spAutoFit/>
          </a:bodyPr>
          <a:lstStyle/>
          <a:p>
            <a:pPr marL="0" algn="r" defTabSz="914400" rtl="1" eaLnBrk="1" latinLnBrk="0" hangingPunct="1"/>
            <a:r>
              <a:rPr lang="he-IL" sz="1100" dirty="0" smtClean="0">
                <a:solidFill>
                  <a:schemeClr val="bg1"/>
                </a:solidFill>
              </a:rPr>
              <a:t>שני ה</a:t>
            </a:r>
            <a:r>
              <a:rPr lang="en-US" sz="1100" dirty="0" smtClean="0">
                <a:solidFill>
                  <a:schemeClr val="bg1"/>
                </a:solidFill>
              </a:rPr>
              <a:t>Activities</a:t>
            </a:r>
            <a:r>
              <a:rPr lang="he-IL" sz="1100" dirty="0">
                <a:solidFill>
                  <a:schemeClr val="bg1"/>
                </a:solidFill>
              </a:rPr>
              <a:t> </a:t>
            </a:r>
            <a:r>
              <a:rPr lang="he-IL" sz="1100" dirty="0" smtClean="0">
                <a:solidFill>
                  <a:schemeClr val="bg1"/>
                </a:solidFill>
              </a:rPr>
              <a:t>מוצהרות ב</a:t>
            </a:r>
            <a:r>
              <a:rPr lang="en-US" sz="1100" dirty="0" smtClean="0">
                <a:solidFill>
                  <a:schemeClr val="bg1"/>
                </a:solidFill>
              </a:rPr>
              <a:t>Manifest</a:t>
            </a:r>
            <a:endParaRPr lang="en-US" sz="1100" dirty="0">
              <a:solidFill>
                <a:schemeClr val="bg1"/>
              </a:solidFill>
            </a:endParaRPr>
          </a:p>
        </p:txBody>
      </p:sp>
    </p:spTree>
    <p:extLst>
      <p:ext uri="{BB962C8B-B14F-4D97-AF65-F5344CB8AC3E}">
        <p14:creationId xmlns:p14="http://schemas.microsoft.com/office/powerpoint/2010/main" val="3403252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7695" y="578507"/>
            <a:ext cx="8281586" cy="763525"/>
          </a:xfrm>
        </p:spPr>
        <p:txBody>
          <a:bodyPr>
            <a:normAutofit fontScale="90000"/>
          </a:bodyPr>
          <a:lstStyle/>
          <a:p>
            <a:pPr algn="r" rtl="1"/>
            <a:r>
              <a:rPr lang="he-IL"/>
              <a:t>מרכיבים עיקריים בארכיטקטורת אנדרואיד</a:t>
            </a:r>
            <a:endParaRPr lang="en-US" dirty="0"/>
          </a:p>
        </p:txBody>
      </p:sp>
      <p:sp>
        <p:nvSpPr>
          <p:cNvPr id="3" name="Content Placeholder 2"/>
          <p:cNvSpPr>
            <a:spLocks noGrp="1"/>
          </p:cNvSpPr>
          <p:nvPr>
            <p:ph idx="1"/>
          </p:nvPr>
        </p:nvSpPr>
        <p:spPr>
          <a:xfrm>
            <a:off x="598621" y="1852654"/>
            <a:ext cx="7940660" cy="1752269"/>
          </a:xfrm>
        </p:spPr>
        <p:txBody>
          <a:bodyPr>
            <a:normAutofit fontScale="70000" lnSpcReduction="20000"/>
          </a:bodyPr>
          <a:lstStyle/>
          <a:p>
            <a:pPr marL="0" indent="0" algn="r" rtl="1">
              <a:buNone/>
            </a:pPr>
            <a:r>
              <a:rPr lang="he-IL" dirty="0" smtClean="0"/>
              <a:t>בדוגמה מטה, אנו רואים מעברים שיש העברת מידע דו כיוונית. </a:t>
            </a:r>
            <a:r>
              <a:rPr lang="en-US" dirty="0" err="1" smtClean="0"/>
              <a:t>MainActivity</a:t>
            </a:r>
            <a:r>
              <a:rPr lang="he-IL" dirty="0" smtClean="0"/>
              <a:t> שוב יוצר </a:t>
            </a:r>
            <a:r>
              <a:rPr lang="en-US" dirty="0" smtClean="0"/>
              <a:t>intent</a:t>
            </a:r>
            <a:r>
              <a:rPr lang="he-IL" dirty="0"/>
              <a:t> </a:t>
            </a:r>
            <a:r>
              <a:rPr lang="he-IL" dirty="0" smtClean="0"/>
              <a:t>בלחיצת כפתור אבל הפעם הוא </a:t>
            </a:r>
            <a:r>
              <a:rPr lang="he-IL" dirty="0" err="1" smtClean="0"/>
              <a:t>משתשמ</a:t>
            </a:r>
            <a:r>
              <a:rPr lang="he-IL" dirty="0" smtClean="0"/>
              <a:t> במתודה </a:t>
            </a:r>
            <a:r>
              <a:rPr lang="en-US" dirty="0" err="1" smtClean="0"/>
              <a:t>putExtra</a:t>
            </a:r>
            <a:r>
              <a:rPr lang="he-IL" dirty="0" smtClean="0"/>
              <a:t> על מנת להוסיף מידע. זה עובד בצורה של </a:t>
            </a:r>
            <a:r>
              <a:rPr lang="en-US" dirty="0" smtClean="0"/>
              <a:t>key-value</a:t>
            </a:r>
            <a:r>
              <a:rPr lang="he-IL" dirty="0" smtClean="0"/>
              <a:t> כאשר ה</a:t>
            </a:r>
            <a:r>
              <a:rPr lang="en-US" dirty="0" smtClean="0"/>
              <a:t>key</a:t>
            </a:r>
            <a:r>
              <a:rPr lang="he-IL" dirty="0" smtClean="0"/>
              <a:t> ידוע ע"י ה</a:t>
            </a:r>
            <a:r>
              <a:rPr lang="en-US" dirty="0" smtClean="0"/>
              <a:t>Activ</a:t>
            </a:r>
            <a:r>
              <a:rPr lang="en-US" dirty="0"/>
              <a:t>i</a:t>
            </a:r>
            <a:r>
              <a:rPr lang="en-US" dirty="0" smtClean="0"/>
              <a:t>ty</a:t>
            </a:r>
            <a:r>
              <a:rPr lang="he-IL" dirty="0" smtClean="0"/>
              <a:t> השני.</a:t>
            </a:r>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en-US" sz="4000" dirty="0">
                <a:solidFill>
                  <a:srgbClr val="FFE701"/>
                </a:solidFill>
              </a:rPr>
              <a:t>Activity</a:t>
            </a:r>
            <a:endParaRPr lang="en-US"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20146" y="3771182"/>
            <a:ext cx="3751150" cy="3004874"/>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7695" y="3773984"/>
            <a:ext cx="3831593" cy="3002072"/>
          </a:xfrm>
          <a:prstGeom prst="rect">
            <a:avLst/>
          </a:prstGeom>
        </p:spPr>
      </p:pic>
      <p:cxnSp>
        <p:nvCxnSpPr>
          <p:cNvPr id="7" name="Straight Arrow Connector 6"/>
          <p:cNvCxnSpPr/>
          <p:nvPr/>
        </p:nvCxnSpPr>
        <p:spPr>
          <a:xfrm flipV="1">
            <a:off x="3067396" y="5345084"/>
            <a:ext cx="2867891" cy="1662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H="1">
            <a:off x="2793076" y="6101542"/>
            <a:ext cx="3142211" cy="1662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7726076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התקנת סביבת </a:t>
            </a:r>
            <a:r>
              <a:rPr lang="he-IL" dirty="0" smtClean="0"/>
              <a:t>העבודה</a:t>
            </a:r>
            <a:endParaRPr lang="en-US" dirty="0"/>
          </a:p>
        </p:txBody>
      </p:sp>
      <p:sp>
        <p:nvSpPr>
          <p:cNvPr id="3" name="Content Placeholder 2"/>
          <p:cNvSpPr>
            <a:spLocks noGrp="1"/>
          </p:cNvSpPr>
          <p:nvPr>
            <p:ph idx="1"/>
          </p:nvPr>
        </p:nvSpPr>
        <p:spPr>
          <a:xfrm>
            <a:off x="598621" y="1852654"/>
            <a:ext cx="7940660" cy="4426840"/>
          </a:xfrm>
        </p:spPr>
        <p:txBody>
          <a:bodyPr>
            <a:normAutofit fontScale="85000" lnSpcReduction="10000"/>
          </a:bodyPr>
          <a:lstStyle/>
          <a:p>
            <a:pPr marL="0" indent="0" algn="r" rtl="1">
              <a:buNone/>
            </a:pPr>
            <a:r>
              <a:rPr lang="he-IL" dirty="0" smtClean="0"/>
              <a:t>סביבת העבודה העיקרית בה משתמשים לפיתוח אנדרואיד הינה </a:t>
            </a:r>
            <a:r>
              <a:rPr lang="en-US" dirty="0" smtClean="0"/>
              <a:t>Android Studio</a:t>
            </a:r>
            <a:r>
              <a:rPr lang="he-IL" dirty="0" smtClean="0"/>
              <a:t> מחברת </a:t>
            </a:r>
            <a:r>
              <a:rPr lang="en-US" dirty="0" err="1" smtClean="0"/>
              <a:t>JetBrains</a:t>
            </a:r>
            <a:r>
              <a:rPr lang="he-IL" dirty="0" smtClean="0"/>
              <a:t>.</a:t>
            </a:r>
          </a:p>
          <a:p>
            <a:pPr marL="0" indent="0" algn="r" rtl="1">
              <a:buNone/>
            </a:pPr>
            <a:r>
              <a:rPr lang="he-IL" dirty="0" smtClean="0"/>
              <a:t>זאת לא סביבת הפיתוח היחידה שהייתה בשימוש מאז תולדות פיתוח אנדרואיד לסמרטפונים. לדוגמה לפני </a:t>
            </a:r>
            <a:r>
              <a:rPr lang="en-US" dirty="0" smtClean="0"/>
              <a:t>Android Studio</a:t>
            </a:r>
            <a:r>
              <a:rPr lang="he-IL" dirty="0" smtClean="0"/>
              <a:t> היה נפוץ להשתמש ב</a:t>
            </a:r>
            <a:r>
              <a:rPr lang="en-US" dirty="0" smtClean="0"/>
              <a:t>Eclipse</a:t>
            </a:r>
            <a:r>
              <a:rPr lang="he-IL" dirty="0" smtClean="0"/>
              <a:t> עם </a:t>
            </a:r>
            <a:r>
              <a:rPr lang="en-US" dirty="0" smtClean="0"/>
              <a:t>plugins</a:t>
            </a:r>
            <a:r>
              <a:rPr lang="he-IL" dirty="0" smtClean="0"/>
              <a:t> יעודיות לפיתוח באנדרואיד.</a:t>
            </a:r>
          </a:p>
          <a:p>
            <a:pPr marL="0" indent="0" algn="r" rtl="1">
              <a:buNone/>
            </a:pPr>
            <a:r>
              <a:rPr lang="he-IL" dirty="0" smtClean="0"/>
              <a:t>אך כבר שנים רבות </a:t>
            </a:r>
            <a:r>
              <a:rPr lang="en-US" dirty="0" smtClean="0"/>
              <a:t>Android Studio</a:t>
            </a:r>
            <a:r>
              <a:rPr lang="he-IL" dirty="0" smtClean="0"/>
              <a:t> היא הסביבה העיקרית ורישמית לפיתוח אנדרואיד.</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smtClean="0">
                <a:solidFill>
                  <a:srgbClr val="FFE701"/>
                </a:solidFill>
              </a:rPr>
              <a:t>הקדמה</a:t>
            </a:r>
            <a:endParaRPr lang="en-US" sz="4000" dirty="0">
              <a:solidFill>
                <a:srgbClr val="FFE701"/>
              </a:solidFill>
            </a:endParaRPr>
          </a:p>
        </p:txBody>
      </p:sp>
    </p:spTree>
    <p:extLst>
      <p:ext uri="{BB962C8B-B14F-4D97-AF65-F5344CB8AC3E}">
        <p14:creationId xmlns:p14="http://schemas.microsoft.com/office/powerpoint/2010/main" val="38173230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התקנת סביבת </a:t>
            </a:r>
            <a:r>
              <a:rPr lang="he-IL" dirty="0" smtClean="0"/>
              <a:t>העבודה</a:t>
            </a:r>
            <a:endParaRPr lang="en-US" dirty="0"/>
          </a:p>
        </p:txBody>
      </p:sp>
      <p:sp>
        <p:nvSpPr>
          <p:cNvPr id="3" name="Content Placeholder 2"/>
          <p:cNvSpPr>
            <a:spLocks noGrp="1"/>
          </p:cNvSpPr>
          <p:nvPr>
            <p:ph idx="1"/>
          </p:nvPr>
        </p:nvSpPr>
        <p:spPr>
          <a:xfrm>
            <a:off x="598621" y="1852654"/>
            <a:ext cx="7940660" cy="4426840"/>
          </a:xfrm>
        </p:spPr>
        <p:txBody>
          <a:bodyPr>
            <a:normAutofit lnSpcReduction="10000"/>
          </a:bodyPr>
          <a:lstStyle/>
          <a:p>
            <a:pPr marL="0" indent="0" algn="r" rtl="1">
              <a:buNone/>
            </a:pPr>
            <a:r>
              <a:rPr lang="he-IL" dirty="0" smtClean="0"/>
              <a:t>ניתן להוריד את סביבת העבודה </a:t>
            </a:r>
            <a:r>
              <a:rPr lang="en-US" dirty="0" smtClean="0"/>
              <a:t>Android Studio</a:t>
            </a:r>
            <a:r>
              <a:rPr lang="he-IL" dirty="0"/>
              <a:t> </a:t>
            </a:r>
            <a:r>
              <a:rPr lang="he-IL" dirty="0" smtClean="0"/>
              <a:t>בחינם מהאתר</a:t>
            </a:r>
          </a:p>
          <a:p>
            <a:pPr marL="0" indent="0" algn="r" rtl="1">
              <a:buNone/>
            </a:pPr>
            <a:r>
              <a:rPr lang="en-US" sz="2400" dirty="0">
                <a:hlinkClick r:id="rId2"/>
              </a:rPr>
              <a:t>https://</a:t>
            </a:r>
            <a:r>
              <a:rPr lang="en-US" sz="2400" dirty="0" smtClean="0">
                <a:hlinkClick r:id="rId2"/>
              </a:rPr>
              <a:t>developer.android.com/studio/index.html</a:t>
            </a:r>
            <a:endParaRPr lang="he-IL" sz="2400" dirty="0" smtClean="0"/>
          </a:p>
          <a:p>
            <a:pPr marL="0" indent="0" algn="r" rtl="1">
              <a:buNone/>
            </a:pPr>
            <a:endParaRPr lang="he-IL" sz="2400" dirty="0"/>
          </a:p>
          <a:p>
            <a:pPr marL="0" indent="0" algn="r" rtl="1">
              <a:buNone/>
            </a:pPr>
            <a:r>
              <a:rPr lang="he-IL" sz="3730" dirty="0" smtClean="0"/>
              <a:t>את </a:t>
            </a:r>
            <a:r>
              <a:rPr lang="en-US" sz="3730" dirty="0" smtClean="0"/>
              <a:t>Android Studio</a:t>
            </a:r>
            <a:r>
              <a:rPr lang="he-IL" sz="3730" dirty="0" smtClean="0"/>
              <a:t> ניתן להתקין למערכות הפעלה רבות הכוללות </a:t>
            </a:r>
            <a:r>
              <a:rPr lang="en-US" sz="3730" dirty="0" smtClean="0"/>
              <a:t>Windows, Mac, Linux</a:t>
            </a:r>
          </a:p>
          <a:p>
            <a:pPr marL="0" indent="0" algn="r" rtl="1">
              <a:buNone/>
            </a:pPr>
            <a:r>
              <a:rPr lang="he-IL" sz="3730" dirty="0" smtClean="0"/>
              <a:t>לאחר ההורדה ההתקנה היא סדנטרתית.</a:t>
            </a:r>
            <a:endParaRPr lang="en-US" sz="3730"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smtClean="0">
                <a:solidFill>
                  <a:srgbClr val="FFE701"/>
                </a:solidFill>
              </a:rPr>
              <a:t>הורדה והתקנה של </a:t>
            </a:r>
            <a:r>
              <a:rPr lang="en-US" sz="4000" dirty="0" smtClean="0">
                <a:solidFill>
                  <a:srgbClr val="FFE701"/>
                </a:solidFill>
              </a:rPr>
              <a:t>Android Studio</a:t>
            </a:r>
            <a:endParaRPr lang="en-US" sz="4000" dirty="0">
              <a:solidFill>
                <a:srgbClr val="FFE701"/>
              </a:solidFill>
            </a:endParaRPr>
          </a:p>
        </p:txBody>
      </p:sp>
    </p:spTree>
    <p:extLst>
      <p:ext uri="{BB962C8B-B14F-4D97-AF65-F5344CB8AC3E}">
        <p14:creationId xmlns:p14="http://schemas.microsoft.com/office/powerpoint/2010/main" val="294350334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התקנת סביבת </a:t>
            </a:r>
            <a:r>
              <a:rPr lang="he-IL" dirty="0" smtClean="0"/>
              <a:t>העבודה</a:t>
            </a:r>
            <a:endParaRPr lang="en-US" dirty="0"/>
          </a:p>
        </p:txBody>
      </p:sp>
      <p:pic>
        <p:nvPicPr>
          <p:cNvPr id="5" name="Content Placeholder 4"/>
          <p:cNvPicPr>
            <a:picLocks noGrp="1" noChangeAspect="1"/>
          </p:cNvPicPr>
          <p:nvPr>
            <p:ph idx="1"/>
          </p:nvPr>
        </p:nvPicPr>
        <p:blipFill rotWithShape="1">
          <a:blip r:embed="rId2">
            <a:extLst>
              <a:ext uri="{28A0092B-C50C-407E-A947-70E740481C1C}">
                <a14:useLocalDpi xmlns:a14="http://schemas.microsoft.com/office/drawing/2010/main" val="0"/>
              </a:ext>
            </a:extLst>
          </a:blip>
          <a:srcRect l="31988" t="27282" r="32681" b="23983"/>
          <a:stretch/>
        </p:blipFill>
        <p:spPr>
          <a:xfrm>
            <a:off x="395423" y="3014597"/>
            <a:ext cx="1950618" cy="1337567"/>
          </a:xfrm>
        </p:spPr>
      </p:pic>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smtClean="0">
                <a:solidFill>
                  <a:srgbClr val="FFE701"/>
                </a:solidFill>
              </a:rPr>
              <a:t>פתיחת הסביבה</a:t>
            </a:r>
            <a:endParaRPr lang="en-US" sz="4000" dirty="0">
              <a:solidFill>
                <a:srgbClr val="FFE701"/>
              </a:solidFill>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50618" y="1852654"/>
            <a:ext cx="5506147" cy="3402837"/>
          </a:xfrm>
          <a:prstGeom prst="rect">
            <a:avLst/>
          </a:prstGeom>
        </p:spPr>
      </p:pic>
      <p:sp>
        <p:nvSpPr>
          <p:cNvPr id="8" name="Content Placeholder 2"/>
          <p:cNvSpPr txBox="1">
            <a:spLocks/>
          </p:cNvSpPr>
          <p:nvPr/>
        </p:nvSpPr>
        <p:spPr>
          <a:xfrm>
            <a:off x="968076" y="5338852"/>
            <a:ext cx="7940660" cy="854521"/>
          </a:xfrm>
          <a:prstGeom prst="rect">
            <a:avLst/>
          </a:prstGeom>
        </p:spPr>
        <p:txBody>
          <a:bodyPr vert="horz" lIns="91440" tIns="45720" rIns="91440" bIns="45720" rtlCol="0">
            <a:normAutofit fontScale="70000" lnSpcReduction="2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sz="3730" dirty="0" smtClean="0"/>
              <a:t>מגיעים למסך הפתיח של </a:t>
            </a:r>
            <a:r>
              <a:rPr lang="en-US" sz="3730" dirty="0" smtClean="0"/>
              <a:t> Android Studio</a:t>
            </a:r>
          </a:p>
          <a:p>
            <a:pPr marL="0" indent="0" algn="r" rtl="1">
              <a:buFont typeface="Arial" pitchFamily="34" charset="0"/>
              <a:buNone/>
            </a:pPr>
            <a:r>
              <a:rPr lang="he-IL" sz="3730" dirty="0" smtClean="0"/>
              <a:t>ניתן ללחוץ על האופציה הראשונה ליצירת </a:t>
            </a:r>
            <a:r>
              <a:rPr lang="he-IL" sz="3730" dirty="0" err="1" smtClean="0"/>
              <a:t>פרוייקט</a:t>
            </a:r>
            <a:r>
              <a:rPr lang="he-IL" sz="3730" dirty="0" smtClean="0"/>
              <a:t> חדש</a:t>
            </a:r>
            <a:endParaRPr lang="en-US" sz="3730" dirty="0"/>
          </a:p>
        </p:txBody>
      </p:sp>
      <p:sp>
        <p:nvSpPr>
          <p:cNvPr id="9" name="Rectangle 8"/>
          <p:cNvSpPr/>
          <p:nvPr/>
        </p:nvSpPr>
        <p:spPr>
          <a:xfrm>
            <a:off x="4433462" y="3426691"/>
            <a:ext cx="1080655" cy="249382"/>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11" name="Elbow Connector 10"/>
          <p:cNvCxnSpPr/>
          <p:nvPr/>
        </p:nvCxnSpPr>
        <p:spPr>
          <a:xfrm flipV="1">
            <a:off x="5514117" y="2291420"/>
            <a:ext cx="2685308" cy="1283054"/>
          </a:xfrm>
          <a:prstGeom prst="bentConnector3">
            <a:avLst>
              <a:gd name="adj1" fmla="val 27643"/>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8133298" y="2140499"/>
            <a:ext cx="1550876" cy="292388"/>
          </a:xfrm>
          <a:prstGeom prst="rect">
            <a:avLst/>
          </a:prstGeom>
          <a:noFill/>
        </p:spPr>
        <p:txBody>
          <a:bodyPr wrap="square" rtlCol="0">
            <a:spAutoFit/>
          </a:bodyPr>
          <a:lstStyle/>
          <a:p>
            <a:pPr algn="r" rtl="1"/>
            <a:r>
              <a:rPr lang="he-IL" sz="1300" dirty="0" smtClean="0">
                <a:solidFill>
                  <a:schemeClr val="bg1"/>
                </a:solidFill>
              </a:rPr>
              <a:t>יצירת </a:t>
            </a:r>
            <a:r>
              <a:rPr lang="he-IL" sz="1300" dirty="0" err="1" smtClean="0">
                <a:solidFill>
                  <a:schemeClr val="bg1"/>
                </a:solidFill>
              </a:rPr>
              <a:t>פרוייטק</a:t>
            </a:r>
            <a:r>
              <a:rPr lang="he-IL" sz="1300" dirty="0" smtClean="0">
                <a:solidFill>
                  <a:schemeClr val="bg1"/>
                </a:solidFill>
              </a:rPr>
              <a:t> חדש</a:t>
            </a:r>
            <a:r>
              <a:rPr lang="he-IL" sz="1300" dirty="0">
                <a:solidFill>
                  <a:schemeClr val="bg1"/>
                </a:solidFill>
              </a:rPr>
              <a:t>ם</a:t>
            </a:r>
            <a:endParaRPr lang="en-US" sz="1300" dirty="0">
              <a:solidFill>
                <a:schemeClr val="bg1"/>
              </a:solidFill>
            </a:endParaRPr>
          </a:p>
        </p:txBody>
      </p:sp>
      <p:sp>
        <p:nvSpPr>
          <p:cNvPr id="13" name="TextBox 12"/>
          <p:cNvSpPr txBox="1"/>
          <p:nvPr/>
        </p:nvSpPr>
        <p:spPr>
          <a:xfrm>
            <a:off x="8195070" y="2560457"/>
            <a:ext cx="1550876" cy="292388"/>
          </a:xfrm>
          <a:prstGeom prst="rect">
            <a:avLst/>
          </a:prstGeom>
          <a:noFill/>
        </p:spPr>
        <p:txBody>
          <a:bodyPr wrap="square" rtlCol="0">
            <a:spAutoFit/>
          </a:bodyPr>
          <a:lstStyle/>
          <a:p>
            <a:pPr algn="r" rtl="1"/>
            <a:r>
              <a:rPr lang="he-IL" sz="1300" dirty="0" smtClean="0">
                <a:solidFill>
                  <a:schemeClr val="bg1"/>
                </a:solidFill>
              </a:rPr>
              <a:t>פתיחת </a:t>
            </a:r>
            <a:r>
              <a:rPr lang="he-IL" sz="1300" dirty="0" err="1" smtClean="0">
                <a:solidFill>
                  <a:schemeClr val="bg1"/>
                </a:solidFill>
              </a:rPr>
              <a:t>פרוייקט</a:t>
            </a:r>
            <a:r>
              <a:rPr lang="he-IL" sz="1300" dirty="0" smtClean="0">
                <a:solidFill>
                  <a:schemeClr val="bg1"/>
                </a:solidFill>
              </a:rPr>
              <a:t> קיים</a:t>
            </a:r>
            <a:endParaRPr lang="en-US" sz="1300" dirty="0">
              <a:solidFill>
                <a:schemeClr val="bg1"/>
              </a:solidFill>
            </a:endParaRPr>
          </a:p>
        </p:txBody>
      </p:sp>
      <p:sp>
        <p:nvSpPr>
          <p:cNvPr id="14" name="TextBox 13"/>
          <p:cNvSpPr txBox="1"/>
          <p:nvPr/>
        </p:nvSpPr>
        <p:spPr>
          <a:xfrm>
            <a:off x="8123702" y="2953287"/>
            <a:ext cx="1550876" cy="892552"/>
          </a:xfrm>
          <a:prstGeom prst="rect">
            <a:avLst/>
          </a:prstGeom>
          <a:noFill/>
        </p:spPr>
        <p:txBody>
          <a:bodyPr wrap="square" rtlCol="0">
            <a:spAutoFit/>
          </a:bodyPr>
          <a:lstStyle/>
          <a:p>
            <a:pPr algn="r" rtl="1"/>
            <a:r>
              <a:rPr lang="he-IL" sz="1300" dirty="0" smtClean="0">
                <a:solidFill>
                  <a:schemeClr val="bg1"/>
                </a:solidFill>
              </a:rPr>
              <a:t>פתיחת </a:t>
            </a:r>
            <a:r>
              <a:rPr lang="he-IL" sz="1300" dirty="0" err="1" smtClean="0">
                <a:solidFill>
                  <a:schemeClr val="bg1"/>
                </a:solidFill>
              </a:rPr>
              <a:t>פרוייקט</a:t>
            </a:r>
            <a:r>
              <a:rPr lang="he-IL" sz="1300" dirty="0" smtClean="0">
                <a:solidFill>
                  <a:schemeClr val="bg1"/>
                </a:solidFill>
              </a:rPr>
              <a:t> מ</a:t>
            </a:r>
            <a:r>
              <a:rPr lang="en-US" sz="1300" dirty="0" smtClean="0">
                <a:solidFill>
                  <a:schemeClr val="bg1"/>
                </a:solidFill>
              </a:rPr>
              <a:t>version control </a:t>
            </a:r>
            <a:r>
              <a:rPr lang="he-IL" sz="1300" dirty="0">
                <a:solidFill>
                  <a:schemeClr val="bg1"/>
                </a:solidFill>
              </a:rPr>
              <a:t> </a:t>
            </a:r>
            <a:r>
              <a:rPr lang="he-IL" sz="1300" dirty="0" smtClean="0">
                <a:solidFill>
                  <a:schemeClr val="bg1"/>
                </a:solidFill>
              </a:rPr>
              <a:t>כגון </a:t>
            </a:r>
            <a:r>
              <a:rPr lang="en-US" sz="1300" dirty="0" err="1" smtClean="0">
                <a:solidFill>
                  <a:schemeClr val="bg1"/>
                </a:solidFill>
              </a:rPr>
              <a:t>github</a:t>
            </a:r>
            <a:r>
              <a:rPr lang="en-US" sz="1300" dirty="0">
                <a:solidFill>
                  <a:schemeClr val="bg1"/>
                </a:solidFill>
              </a:rPr>
              <a:t> </a:t>
            </a:r>
            <a:r>
              <a:rPr lang="he-IL" sz="1300" dirty="0">
                <a:solidFill>
                  <a:schemeClr val="bg1"/>
                </a:solidFill>
              </a:rPr>
              <a:t> </a:t>
            </a:r>
            <a:r>
              <a:rPr lang="he-IL" sz="1300" dirty="0" smtClean="0">
                <a:solidFill>
                  <a:schemeClr val="bg1"/>
                </a:solidFill>
              </a:rPr>
              <a:t>ו </a:t>
            </a:r>
            <a:r>
              <a:rPr lang="en-US" sz="1300" dirty="0" err="1" smtClean="0">
                <a:solidFill>
                  <a:schemeClr val="bg1"/>
                </a:solidFill>
              </a:rPr>
              <a:t>bitbucket</a:t>
            </a:r>
            <a:endParaRPr lang="en-US" sz="1300" dirty="0">
              <a:solidFill>
                <a:schemeClr val="bg1"/>
              </a:solidFill>
            </a:endParaRPr>
          </a:p>
        </p:txBody>
      </p:sp>
      <p:cxnSp>
        <p:nvCxnSpPr>
          <p:cNvPr id="16" name="Elbow Connector 15"/>
          <p:cNvCxnSpPr/>
          <p:nvPr/>
        </p:nvCxnSpPr>
        <p:spPr>
          <a:xfrm flipV="1">
            <a:off x="5666517" y="2706651"/>
            <a:ext cx="2642648" cy="1066806"/>
          </a:xfrm>
          <a:prstGeom prst="bentConnector3">
            <a:avLst>
              <a:gd name="adj1" fmla="val 48252"/>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 name="Elbow Connector 16"/>
          <p:cNvCxnSpPr/>
          <p:nvPr/>
        </p:nvCxnSpPr>
        <p:spPr>
          <a:xfrm flipV="1">
            <a:off x="5666517" y="3231354"/>
            <a:ext cx="2685308" cy="719466"/>
          </a:xfrm>
          <a:prstGeom prst="bentConnector3">
            <a:avLst>
              <a:gd name="adj1" fmla="val 95059"/>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1146304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התקנת סביבת </a:t>
            </a:r>
            <a:r>
              <a:rPr lang="he-IL" dirty="0" smtClean="0"/>
              <a:t>העבודה</a:t>
            </a:r>
            <a:endParaRPr lang="en-US" dirty="0"/>
          </a:p>
        </p:txBody>
      </p:sp>
      <p:sp>
        <p:nvSpPr>
          <p:cNvPr id="3" name="Content Placeholder 2"/>
          <p:cNvSpPr>
            <a:spLocks noGrp="1"/>
          </p:cNvSpPr>
          <p:nvPr>
            <p:ph idx="1"/>
          </p:nvPr>
        </p:nvSpPr>
        <p:spPr>
          <a:xfrm>
            <a:off x="5652655" y="2063315"/>
            <a:ext cx="3823855" cy="3827710"/>
          </a:xfrm>
        </p:spPr>
        <p:txBody>
          <a:bodyPr>
            <a:normAutofit fontScale="62500" lnSpcReduction="20000"/>
          </a:bodyPr>
          <a:lstStyle/>
          <a:p>
            <a:pPr marL="0" indent="0" algn="r" rtl="1">
              <a:buNone/>
            </a:pPr>
            <a:r>
              <a:rPr lang="he-IL" dirty="0"/>
              <a:t>ניתן לבחור בין סביבת היישום. אנחנו נבחר את האופציה הראשונה </a:t>
            </a:r>
            <a:r>
              <a:rPr lang="en-US" dirty="0"/>
              <a:t>Phone and Tablet</a:t>
            </a:r>
          </a:p>
          <a:p>
            <a:pPr marL="0" indent="0" algn="r" rtl="1">
              <a:buNone/>
            </a:pPr>
            <a:endParaRPr lang="he-IL" dirty="0" smtClean="0"/>
          </a:p>
          <a:p>
            <a:pPr marL="0" indent="0" algn="r" rtl="1">
              <a:buNone/>
            </a:pPr>
            <a:r>
              <a:rPr lang="he-IL" dirty="0" smtClean="0"/>
              <a:t>אז יש לבחור בין מספר סוגי </a:t>
            </a:r>
            <a:r>
              <a:rPr lang="he-IL" dirty="0" err="1" smtClean="0"/>
              <a:t>טמפלייטים</a:t>
            </a:r>
            <a:r>
              <a:rPr lang="he-IL" dirty="0" smtClean="0"/>
              <a:t>.</a:t>
            </a:r>
            <a:endParaRPr lang="en-US" dirty="0" smtClean="0"/>
          </a:p>
          <a:p>
            <a:pPr marL="0" indent="0" algn="r" rtl="1">
              <a:buNone/>
            </a:pPr>
            <a:endParaRPr lang="he-IL" dirty="0"/>
          </a:p>
          <a:p>
            <a:pPr marL="0" indent="0" algn="r" rtl="1">
              <a:buNone/>
            </a:pPr>
            <a:r>
              <a:rPr lang="he-IL" dirty="0" smtClean="0"/>
              <a:t>בדוגמה זו, נבחר את הבסיסי ביותר הבנוי שהינו </a:t>
            </a:r>
            <a:r>
              <a:rPr lang="en-US" dirty="0" smtClean="0"/>
              <a:t>Empty Activity</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a:solidFill>
                  <a:srgbClr val="FFE701"/>
                </a:solidFill>
              </a:rPr>
              <a:t>פתיחת הסביבה</a:t>
            </a:r>
            <a:endParaRPr lang="en-US"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110" y="2063315"/>
            <a:ext cx="5356366" cy="3977267"/>
          </a:xfrm>
          <a:prstGeom prst="rect">
            <a:avLst/>
          </a:prstGeom>
        </p:spPr>
      </p:pic>
    </p:spTree>
    <p:extLst>
      <p:ext uri="{BB962C8B-B14F-4D97-AF65-F5344CB8AC3E}">
        <p14:creationId xmlns:p14="http://schemas.microsoft.com/office/powerpoint/2010/main" val="35246929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התקנת סביבת </a:t>
            </a:r>
            <a:r>
              <a:rPr lang="he-IL" dirty="0" smtClean="0"/>
              <a:t>העבודה</a:t>
            </a:r>
            <a:endParaRPr lang="en-US" dirty="0"/>
          </a:p>
        </p:txBody>
      </p:sp>
      <p:sp>
        <p:nvSpPr>
          <p:cNvPr id="3" name="Content Placeholder 2"/>
          <p:cNvSpPr>
            <a:spLocks noGrp="1"/>
          </p:cNvSpPr>
          <p:nvPr>
            <p:ph idx="1"/>
          </p:nvPr>
        </p:nvSpPr>
        <p:spPr>
          <a:xfrm>
            <a:off x="5652655" y="2063315"/>
            <a:ext cx="3823855" cy="3827710"/>
          </a:xfrm>
        </p:spPr>
        <p:txBody>
          <a:bodyPr>
            <a:normAutofit fontScale="40000" lnSpcReduction="20000"/>
          </a:bodyPr>
          <a:lstStyle/>
          <a:p>
            <a:pPr marL="0" indent="0" algn="r" rtl="1">
              <a:buNone/>
            </a:pPr>
            <a:r>
              <a:rPr lang="he-IL" dirty="0" smtClean="0"/>
              <a:t>ניבחר שם ליישום ואת ה</a:t>
            </a:r>
            <a:r>
              <a:rPr lang="en-US" dirty="0" smtClean="0"/>
              <a:t>package</a:t>
            </a:r>
            <a:r>
              <a:rPr lang="he-IL" dirty="0" smtClean="0"/>
              <a:t> שלו (המוכר לנו מפיתוח בשפת </a:t>
            </a:r>
            <a:r>
              <a:rPr lang="en-US" dirty="0" smtClean="0"/>
              <a:t>Java</a:t>
            </a:r>
            <a:r>
              <a:rPr lang="he-IL" dirty="0" smtClean="0"/>
              <a:t>). בנוסף נחבר מיקום לשמירת </a:t>
            </a:r>
            <a:r>
              <a:rPr lang="he-IL" dirty="0" err="1" smtClean="0"/>
              <a:t>הפרוייקט</a:t>
            </a:r>
            <a:r>
              <a:rPr lang="he-IL" dirty="0" smtClean="0"/>
              <a:t> (ניתן להשאיר את המיקום עם ברירת המחדל).</a:t>
            </a:r>
            <a:endParaRPr lang="en-US" dirty="0"/>
          </a:p>
          <a:p>
            <a:pPr marL="0" indent="0" algn="r" rtl="1">
              <a:buNone/>
            </a:pPr>
            <a:endParaRPr lang="he-IL" dirty="0" smtClean="0"/>
          </a:p>
          <a:p>
            <a:pPr marL="0" indent="0" algn="r" rtl="1">
              <a:buNone/>
            </a:pPr>
            <a:r>
              <a:rPr lang="he-IL" dirty="0" smtClean="0"/>
              <a:t>יש צורך לבחור את שפת הפיתוח </a:t>
            </a:r>
            <a:r>
              <a:rPr lang="he-IL" dirty="0" err="1" smtClean="0"/>
              <a:t>לפרוייקט</a:t>
            </a:r>
            <a:r>
              <a:rPr lang="he-IL" dirty="0" smtClean="0"/>
              <a:t> מבין </a:t>
            </a:r>
            <a:r>
              <a:rPr lang="en-US" dirty="0" smtClean="0"/>
              <a:t>Java</a:t>
            </a:r>
            <a:r>
              <a:rPr lang="he-IL" dirty="0" smtClean="0"/>
              <a:t> ו</a:t>
            </a:r>
            <a:r>
              <a:rPr lang="en-US" dirty="0" err="1" smtClean="0"/>
              <a:t>Kotlin</a:t>
            </a:r>
            <a:r>
              <a:rPr lang="en-US" dirty="0" smtClean="0"/>
              <a:t> </a:t>
            </a:r>
            <a:r>
              <a:rPr lang="he-IL" dirty="0" smtClean="0"/>
              <a:t>. בדוגמה זו נבחר את </a:t>
            </a:r>
            <a:r>
              <a:rPr lang="en-US" dirty="0" smtClean="0"/>
              <a:t>Java</a:t>
            </a:r>
            <a:r>
              <a:rPr lang="he-IL" dirty="0" smtClean="0"/>
              <a:t>.</a:t>
            </a:r>
            <a:endParaRPr lang="en-US" dirty="0" smtClean="0"/>
          </a:p>
          <a:p>
            <a:pPr marL="0" indent="0" algn="r" rtl="1">
              <a:buNone/>
            </a:pPr>
            <a:endParaRPr lang="he-IL" dirty="0"/>
          </a:p>
          <a:p>
            <a:pPr marL="0" indent="0" algn="r" rtl="1">
              <a:buNone/>
            </a:pPr>
            <a:r>
              <a:rPr lang="he-IL" dirty="0" smtClean="0"/>
              <a:t>לבסוף נבחר את ה</a:t>
            </a:r>
            <a:r>
              <a:rPr lang="en-US" dirty="0" smtClean="0"/>
              <a:t>SDK</a:t>
            </a:r>
            <a:r>
              <a:rPr lang="he-IL" dirty="0" smtClean="0"/>
              <a:t> המינימלי שנתמוך בו. יש להשתמש בשיקול דעת בבחירת גרסה מינימלית. ככל הגרסה נמוכה יותר ניתן להגיע לקהל רחב יותר (עד גבול מסוים) אבל תמיכה בהרבה גרסאות מסרבל את פיתוח </a:t>
            </a:r>
            <a:r>
              <a:rPr lang="he-IL" dirty="0" err="1" smtClean="0"/>
              <a:t>הפרוייקט</a:t>
            </a:r>
            <a:r>
              <a:rPr lang="he-IL" dirty="0" smtClean="0"/>
              <a:t> כי במספר מקומות יש התנהגויות שונות לגרסאות שונות ופיצ'רים חדשים שאולי נרצה להשתמש בהם שאינם קיימים בגרסאות ישנות יותר.</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a:solidFill>
                  <a:srgbClr val="FFE701"/>
                </a:solidFill>
              </a:rPr>
              <a:t>פתיחת הסביבה</a:t>
            </a:r>
            <a:endParaRPr lang="en-US"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110" y="2064834"/>
            <a:ext cx="5356366" cy="3974228"/>
          </a:xfrm>
          <a:prstGeom prst="rect">
            <a:avLst/>
          </a:prstGeom>
        </p:spPr>
      </p:pic>
    </p:spTree>
    <p:extLst>
      <p:ext uri="{BB962C8B-B14F-4D97-AF65-F5344CB8AC3E}">
        <p14:creationId xmlns:p14="http://schemas.microsoft.com/office/powerpoint/2010/main" val="2045570969"/>
      </p:ext>
    </p:extLst>
  </p:cSld>
  <p:clrMapOvr>
    <a:masterClrMapping/>
  </p:clrMapOvr>
  <p:timing>
    <p:tnLst>
      <p:par>
        <p:cTn id="1" dur="indefinite" restart="never" nodeType="tmRoot"/>
      </p:par>
    </p:tnLst>
  </p:timing>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3760</TotalTime>
  <Words>4501</Words>
  <Application>Microsoft Macintosh PowerPoint</Application>
  <PresentationFormat>Widescreen</PresentationFormat>
  <Paragraphs>304</Paragraphs>
  <Slides>42</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42</vt:i4>
      </vt:variant>
    </vt:vector>
  </HeadingPairs>
  <TitlesOfParts>
    <vt:vector size="47" baseType="lpstr">
      <vt:lpstr>Calibri</vt:lpstr>
      <vt:lpstr>Mangal</vt:lpstr>
      <vt:lpstr>Times New Roman</vt:lpstr>
      <vt:lpstr>Arial</vt:lpstr>
      <vt:lpstr>1_Office Theme</vt:lpstr>
      <vt:lpstr>פיתוח אפליקציות באצעות אנדרואיד</vt:lpstr>
      <vt:lpstr>תוכן עניינים</vt:lpstr>
      <vt:lpstr>הקדמה</vt:lpstr>
      <vt:lpstr>תקציר תהליך הבנייה של אפליקציית אנדרואיד</vt:lpstr>
      <vt:lpstr>התקנת סביבת העבודה</vt:lpstr>
      <vt:lpstr>התקנת סביבת העבודה</vt:lpstr>
      <vt:lpstr>התקנת סביבת העבודה</vt:lpstr>
      <vt:lpstr>התקנת סביבת העבודה</vt:lpstr>
      <vt:lpstr>התקנת סביבת העבודה</vt:lpstr>
      <vt:lpstr>התקנת סביבת העבודה</vt:lpstr>
      <vt:lpstr>התקנת סביבת העבודה</vt:lpstr>
      <vt:lpstr>התקנת סביבת העבודה</vt:lpstr>
      <vt:lpstr>התקנת סביבת העבודה</vt:lpstr>
      <vt:lpstr>התקנת סביבת העבודה</vt:lpstr>
      <vt:lpstr>התקנת סביבת העבודה</vt:lpstr>
      <vt:lpstr>הרכב הפרוייקט</vt:lpstr>
      <vt:lpstr>הרכב הפרוייקט</vt:lpstr>
      <vt:lpstr>הרכב הפרוייקט</vt:lpstr>
      <vt:lpstr>הרכב הפרוייקט</vt:lpstr>
      <vt:lpstr>הרכב הפרוייקט</vt:lpstr>
      <vt:lpstr>הרכב הפרוייקט</vt:lpstr>
      <vt:lpstr>הרכב הפרוייקט</vt:lpstr>
      <vt:lpstr>הרכב הפרוייקט</vt:lpstr>
      <vt:lpstr>עיצוב UI באנדרואיד</vt:lpstr>
      <vt:lpstr>עיצוב UI באנדרואיד</vt:lpstr>
      <vt:lpstr>עיצוב UI באנדרואיד</vt:lpstr>
      <vt:lpstr>עיצוב UI באנדרואיד</vt:lpstr>
      <vt:lpstr>עיצוב UI באנדרואיד</vt:lpstr>
      <vt:lpstr>עיצוב UI באנדרואיד</vt:lpstr>
      <vt:lpstr>עיצוב UI באנדרואיד</vt:lpstr>
      <vt:lpstr>עיצוב UI באנדרואיד</vt:lpstr>
      <vt:lpstr>עיצוב UI באנדרואיד</vt:lpstr>
      <vt:lpstr>עיצוב UI באנדרואיד</vt:lpstr>
      <vt:lpstr>עיצוב UI באנדרואיד</vt:lpstr>
      <vt:lpstr>עיצוב UI באנדרואיד</vt:lpstr>
      <vt:lpstr>עיצוב UI באנדרואיד</vt:lpstr>
      <vt:lpstr>עיצוב UI באנדרואיד</vt:lpstr>
      <vt:lpstr>מרכיבים עיקריים בארכיטקטורת אנדרואיד</vt:lpstr>
      <vt:lpstr>מרכיבים עיקריים בארכיטקטורת אנדרואיד</vt:lpstr>
      <vt:lpstr>מרכיבים עיקריים בארכיטקטורת אנדרואיד</vt:lpstr>
      <vt:lpstr>מרכיבים עיקריים בארכיטקטורת אנדרואיד</vt:lpstr>
      <vt:lpstr>מרכיבים עיקריים בארכיטקטורת אנדרואיד</vt:lpstr>
    </vt:vector>
  </TitlesOfParts>
  <Company/>
  <LinksUpToDate>false</LinksUpToDate>
  <SharedDoc>false</SharedDoc>
  <HyperlinksChanged>false</HyperlinksChanged>
  <AppVersion>15.0022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177</cp:revision>
  <dcterms:created xsi:type="dcterms:W3CDTF">2021-05-07T00:22:26Z</dcterms:created>
  <dcterms:modified xsi:type="dcterms:W3CDTF">2021-05-24T01:12:22Z</dcterms:modified>
</cp:coreProperties>
</file>